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9" r:id="rId3"/>
  </p:sldMasterIdLst>
  <p:notesMasterIdLst>
    <p:notesMasterId r:id="rId22"/>
  </p:notesMasterIdLst>
  <p:sldIdLst>
    <p:sldId id="259" r:id="rId4"/>
    <p:sldId id="258" r:id="rId5"/>
    <p:sldId id="11830" r:id="rId6"/>
    <p:sldId id="11840" r:id="rId7"/>
    <p:sldId id="11852" r:id="rId8"/>
    <p:sldId id="11845" r:id="rId9"/>
    <p:sldId id="11831" r:id="rId10"/>
    <p:sldId id="11832" r:id="rId11"/>
    <p:sldId id="11754" r:id="rId12"/>
    <p:sldId id="11940" r:id="rId13"/>
    <p:sldId id="2141411118" r:id="rId14"/>
    <p:sldId id="2141411131" r:id="rId15"/>
    <p:sldId id="2141411140" r:id="rId16"/>
    <p:sldId id="2141411137" r:id="rId17"/>
    <p:sldId id="2141411142" r:id="rId18"/>
    <p:sldId id="11753" r:id="rId19"/>
    <p:sldId id="2141411116" r:id="rId20"/>
    <p:sldId id="21414111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13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27A64-02F5-0CDD-C279-0D845D4E3C18}" name="Chandana Banerji" initials="CB" userId="Chandana Banerj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deshna Halder" initials="SH" lastIdx="1" clrIdx="0">
    <p:extLst>
      <p:ext uri="{19B8F6BF-5375-455C-9EA6-DF929625EA0E}">
        <p15:presenceInfo xmlns:p15="http://schemas.microsoft.com/office/powerpoint/2012/main" userId="Sudeshna Hal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FF"/>
    <a:srgbClr val="DE368E"/>
    <a:srgbClr val="FFD966"/>
    <a:srgbClr val="E7E7E7"/>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60"/>
  </p:normalViewPr>
  <p:slideViewPr>
    <p:cSldViewPr snapToGrid="0">
      <p:cViewPr varScale="1">
        <p:scale>
          <a:sx n="59" d="100"/>
          <a:sy n="59" d="100"/>
        </p:scale>
        <p:origin x="584" y="60"/>
      </p:cViewPr>
      <p:guideLst>
        <p:guide orient="horz" pos="1638"/>
        <p:guide pos="1300"/>
      </p:guideLst>
    </p:cSldViewPr>
  </p:slideViewPr>
  <p:notesTextViewPr>
    <p:cViewPr>
      <p:scale>
        <a:sx n="1" d="1"/>
        <a:sy n="1" d="1"/>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44C3D-E534-4EE2-8248-EA7B969DA801}" type="datetimeFigureOut">
              <a:rPr lang="en-IN" smtClean="0"/>
              <a:t>24-03-2023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E5C1C-112E-4176-8FF3-0F19B4D416AA}" type="slidenum">
              <a:rPr lang="en-IN" smtClean="0"/>
              <a:t>‹#›</a:t>
            </a:fld>
            <a:endParaRPr lang="en-IN"/>
          </a:p>
        </p:txBody>
      </p:sp>
    </p:spTree>
    <p:extLst>
      <p:ext uri="{BB962C8B-B14F-4D97-AF65-F5344CB8AC3E}">
        <p14:creationId xmlns:p14="http://schemas.microsoft.com/office/powerpoint/2010/main" val="340197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6902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382387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221266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1" name="Text Placeholder 19"/>
          <p:cNvSpPr>
            <a:spLocks noGrp="1"/>
          </p:cNvSpPr>
          <p:nvPr>
            <p:ph type="body" sz="quarter" idx="10"/>
          </p:nvPr>
        </p:nvSpPr>
        <p:spPr>
          <a:xfrm>
            <a:off x="414867" y="1085851"/>
            <a:ext cx="11381317" cy="5180013"/>
          </a:xfrm>
        </p:spPr>
        <p:txBody>
          <a:bodyPr>
            <a:normAutofit/>
          </a:bodyPr>
          <a:lstStyle>
            <a:lvl1pPr>
              <a:defRPr sz="2400">
                <a:latin typeface="Arial"/>
                <a:cs typeface="Arial"/>
              </a:defRPr>
            </a:lvl1pPr>
          </a:lstStyle>
          <a:p>
            <a:pPr lvl="0"/>
            <a:r>
              <a:rPr lang="x-none" dirty="0"/>
              <a:t>Click to edit Master text styles</a:t>
            </a:r>
          </a:p>
        </p:txBody>
      </p:sp>
      <p:sp>
        <p:nvSpPr>
          <p:cNvPr id="6" name="Title 16"/>
          <p:cNvSpPr>
            <a:spLocks noGrp="1"/>
          </p:cNvSpPr>
          <p:nvPr>
            <p:ph type="title" hasCustomPrompt="1"/>
          </p:nvPr>
        </p:nvSpPr>
        <p:spPr>
          <a:xfrm>
            <a:off x="120419" y="105306"/>
            <a:ext cx="8534396" cy="557916"/>
          </a:xfrm>
        </p:spPr>
        <p:txBody>
          <a:bodyPr>
            <a:noAutofit/>
          </a:bodyPr>
          <a:lstStyle>
            <a:lvl1pPr algn="l">
              <a:defRPr sz="2000" b="0" i="0">
                <a:solidFill>
                  <a:srgbClr val="FF6600"/>
                </a:solidFill>
                <a:latin typeface="Arial"/>
                <a:cs typeface="Arial"/>
              </a:defRPr>
            </a:lvl1pPr>
          </a:lstStyle>
          <a:p>
            <a:r>
              <a:rPr lang="x-none" dirty="0"/>
              <a:t>CLICK TO EDIT MASTER TITLE STYLE</a:t>
            </a:r>
            <a:endParaRPr lang="en-US" dirty="0"/>
          </a:p>
        </p:txBody>
      </p:sp>
    </p:spTree>
    <p:extLst>
      <p:ext uri="{BB962C8B-B14F-4D97-AF65-F5344CB8AC3E}">
        <p14:creationId xmlns:p14="http://schemas.microsoft.com/office/powerpoint/2010/main" val="260902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404278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174326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845632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108113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196453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1496489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378870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2393309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3444689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304331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70547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75F71-3C65-4C0E-844E-004940042142}" type="slidenum">
              <a:rPr lang="en-US" smtClean="0"/>
              <a:t>‹#›</a:t>
            </a:fld>
            <a:endParaRPr lang="en-US" dirty="0"/>
          </a:p>
        </p:txBody>
      </p:sp>
    </p:spTree>
    <p:extLst>
      <p:ext uri="{BB962C8B-B14F-4D97-AF65-F5344CB8AC3E}">
        <p14:creationId xmlns:p14="http://schemas.microsoft.com/office/powerpoint/2010/main" val="218531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E75F71-3C65-4C0E-844E-004940042142}" type="slidenum">
              <a:rPr lang="en-US" smtClean="0"/>
              <a:t>‹#›</a:t>
            </a:fld>
            <a:endParaRPr lang="en-US" dirty="0"/>
          </a:p>
        </p:txBody>
      </p:sp>
      <p:sp>
        <p:nvSpPr>
          <p:cNvPr id="5" name="Title 1">
            <a:extLst>
              <a:ext uri="{FF2B5EF4-FFF2-40B4-BE49-F238E27FC236}">
                <a16:creationId xmlns:a16="http://schemas.microsoft.com/office/drawing/2014/main" id="{ADD433C1-1B51-4AF4-8AAC-59ADB414371F}"/>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E293FDB6-452A-4307-98A5-7A0460AE802A}"/>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549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4110644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255885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67604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3063297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F60F1-877A-406F-A200-0C21325746E2}" type="datetimeFigureOut">
              <a:rPr lang="en-IN" smtClean="0"/>
              <a:t>24-03-2023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76090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3189782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AF60F1-877A-406F-A200-0C21325746E2}" type="datetimeFigureOut">
              <a:rPr lang="en-IN" smtClean="0"/>
              <a:t>24-03-2023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53803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F60F1-877A-406F-A200-0C21325746E2}" type="datetimeFigureOut">
              <a:rPr lang="en-IN" smtClean="0"/>
              <a:t>24-03-2023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63485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2504732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29964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082407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F60F1-877A-406F-A200-0C21325746E2}" type="datetimeFigureOut">
              <a:rPr lang="en-IN" smtClean="0"/>
              <a:t>24-03-2023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3958805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2D8FA-B038-4BE4-BBAB-4611C1A87A82}" type="datetimeFigureOut">
              <a:rPr lang="en-US" smtClean="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E75F71-3C65-4C0E-844E-004940042142}" type="slidenum">
              <a:rPr lang="en-US" smtClean="0"/>
              <a:t>‹#›</a:t>
            </a:fld>
            <a:endParaRPr lang="en-US" dirty="0"/>
          </a:p>
        </p:txBody>
      </p:sp>
      <p:sp>
        <p:nvSpPr>
          <p:cNvPr id="5" name="Title 1">
            <a:extLst>
              <a:ext uri="{FF2B5EF4-FFF2-40B4-BE49-F238E27FC236}">
                <a16:creationId xmlns:a16="http://schemas.microsoft.com/office/drawing/2014/main" id="{ADD433C1-1B51-4AF4-8AAC-59ADB414371F}"/>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E293FDB6-452A-4307-98A5-7A0460AE802A}"/>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65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1" name="Text Placeholder 19"/>
          <p:cNvSpPr>
            <a:spLocks noGrp="1"/>
          </p:cNvSpPr>
          <p:nvPr>
            <p:ph type="body" sz="quarter" idx="10"/>
          </p:nvPr>
        </p:nvSpPr>
        <p:spPr>
          <a:xfrm>
            <a:off x="414867" y="1085851"/>
            <a:ext cx="11381317" cy="5180013"/>
          </a:xfrm>
        </p:spPr>
        <p:txBody>
          <a:bodyPr>
            <a:normAutofit/>
          </a:bodyPr>
          <a:lstStyle>
            <a:lvl1pPr>
              <a:defRPr sz="2400">
                <a:latin typeface="Arial"/>
                <a:cs typeface="Arial"/>
              </a:defRPr>
            </a:lvl1pPr>
          </a:lstStyle>
          <a:p>
            <a:pPr lvl="0"/>
            <a:r>
              <a:rPr lang="x-none" dirty="0"/>
              <a:t>Click to edit Master text styles</a:t>
            </a:r>
          </a:p>
        </p:txBody>
      </p:sp>
      <p:sp>
        <p:nvSpPr>
          <p:cNvPr id="6" name="Title 16"/>
          <p:cNvSpPr>
            <a:spLocks noGrp="1"/>
          </p:cNvSpPr>
          <p:nvPr>
            <p:ph type="title" hasCustomPrompt="1"/>
          </p:nvPr>
        </p:nvSpPr>
        <p:spPr>
          <a:xfrm>
            <a:off x="120419" y="105306"/>
            <a:ext cx="8534396" cy="557916"/>
          </a:xfrm>
        </p:spPr>
        <p:txBody>
          <a:bodyPr>
            <a:noAutofit/>
          </a:bodyPr>
          <a:lstStyle>
            <a:lvl1pPr algn="l">
              <a:defRPr sz="2000" b="0" i="0">
                <a:solidFill>
                  <a:srgbClr val="FF6600"/>
                </a:solidFill>
                <a:latin typeface="Arial"/>
                <a:cs typeface="Arial"/>
              </a:defRPr>
            </a:lvl1pPr>
          </a:lstStyle>
          <a:p>
            <a:r>
              <a:rPr lang="x-none" dirty="0"/>
              <a:t>CLICK TO EDIT MASTER TITLE STYLE</a:t>
            </a:r>
            <a:endParaRPr lang="en-US" dirty="0"/>
          </a:p>
        </p:txBody>
      </p:sp>
    </p:spTree>
    <p:extLst>
      <p:ext uri="{BB962C8B-B14F-4D97-AF65-F5344CB8AC3E}">
        <p14:creationId xmlns:p14="http://schemas.microsoft.com/office/powerpoint/2010/main" val="350527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57001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9AF60F1-877A-406F-A200-0C21325746E2}" type="datetimeFigureOut">
              <a:rPr lang="en-IN" smtClean="0"/>
              <a:t>24-03-2023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176191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9AF60F1-877A-406F-A200-0C21325746E2}" type="datetimeFigureOut">
              <a:rPr lang="en-IN" smtClean="0"/>
              <a:t>24-03-2023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40986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F60F1-877A-406F-A200-0C21325746E2}" type="datetimeFigureOut">
              <a:rPr lang="en-IN" smtClean="0"/>
              <a:t>24-03-2023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386331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82430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F60F1-877A-406F-A200-0C21325746E2}" type="datetimeFigureOut">
              <a:rPr lang="en-IN" smtClean="0"/>
              <a:t>24-03-2023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AA978-44E4-4B94-8D53-FC6C8E316B84}" type="slidenum">
              <a:rPr lang="en-IN" smtClean="0"/>
              <a:t>‹#›</a:t>
            </a:fld>
            <a:endParaRPr lang="en-IN"/>
          </a:p>
        </p:txBody>
      </p:sp>
    </p:spTree>
    <p:extLst>
      <p:ext uri="{BB962C8B-B14F-4D97-AF65-F5344CB8AC3E}">
        <p14:creationId xmlns:p14="http://schemas.microsoft.com/office/powerpoint/2010/main" val="260593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F60F1-877A-406F-A200-0C21325746E2}" type="datetimeFigureOut">
              <a:rPr lang="en-IN" smtClean="0"/>
              <a:t>24-03-2023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A978-44E4-4B94-8D53-FC6C8E316B84}" type="slidenum">
              <a:rPr lang="en-IN" smtClean="0"/>
              <a:t>‹#›</a:t>
            </a:fld>
            <a:endParaRPr lang="en-IN"/>
          </a:p>
        </p:txBody>
      </p:sp>
    </p:spTree>
    <p:extLst>
      <p:ext uri="{BB962C8B-B14F-4D97-AF65-F5344CB8AC3E}">
        <p14:creationId xmlns:p14="http://schemas.microsoft.com/office/powerpoint/2010/main" val="225912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2D8FA-B038-4BE4-BBAB-4611C1A87A82}" type="datetimeFigureOut">
              <a:rPr lang="en-US" smtClean="0"/>
              <a:t>3/24/2023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75F71-3C65-4C0E-844E-004940042142}" type="slidenum">
              <a:rPr lang="en-US" smtClean="0"/>
              <a:t>‹#›</a:t>
            </a:fld>
            <a:endParaRPr lang="en-US" dirty="0"/>
          </a:p>
        </p:txBody>
      </p:sp>
    </p:spTree>
    <p:extLst>
      <p:ext uri="{BB962C8B-B14F-4D97-AF65-F5344CB8AC3E}">
        <p14:creationId xmlns:p14="http://schemas.microsoft.com/office/powerpoint/2010/main" val="33562080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F60F1-877A-406F-A200-0C21325746E2}" type="datetimeFigureOut">
              <a:rPr lang="en-IN" smtClean="0"/>
              <a:t>24-03-2023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A978-44E4-4B94-8D53-FC6C8E316B84}" type="slidenum">
              <a:rPr lang="en-IN" smtClean="0"/>
              <a:t>‹#›</a:t>
            </a:fld>
            <a:endParaRPr lang="en-IN"/>
          </a:p>
        </p:txBody>
      </p:sp>
    </p:spTree>
    <p:extLst>
      <p:ext uri="{BB962C8B-B14F-4D97-AF65-F5344CB8AC3E}">
        <p14:creationId xmlns:p14="http://schemas.microsoft.com/office/powerpoint/2010/main" val="20842027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9DD9E1-A810-4120-9C55-B2E3757AE4F8}"/>
              </a:ext>
            </a:extLst>
          </p:cNvPr>
          <p:cNvSpPr txBox="1"/>
          <p:nvPr/>
        </p:nvSpPr>
        <p:spPr>
          <a:xfrm>
            <a:off x="6168601" y="1322656"/>
            <a:ext cx="5921828" cy="4031873"/>
          </a:xfrm>
          <a:prstGeom prst="rect">
            <a:avLst/>
          </a:prstGeom>
          <a:noFill/>
        </p:spPr>
        <p:txBody>
          <a:bodyPr wrap="square" rtlCol="0">
            <a:spAutoFit/>
          </a:bodyPr>
          <a:lstStyle/>
          <a:p>
            <a:pPr>
              <a:lnSpc>
                <a:spcPct val="150000"/>
              </a:lnSpc>
            </a:pPr>
            <a:r>
              <a:rPr lang="en-US" sz="2400" b="1" dirty="0">
                <a:solidFill>
                  <a:schemeClr val="bg1"/>
                </a:solidFill>
                <a:latin typeface="Arial"/>
              </a:rPr>
              <a:t>PROPOSAL FOR UNICHARM: QUALITATIVE STUDY TO UNDERSTAND PURCHASE BEHAVIOR &amp; TRIGGERS FOR SANITARY NAPKINS WITH HOME VISIT IN MEERUT, UP</a:t>
            </a:r>
          </a:p>
          <a:p>
            <a:endParaRPr lang="en-US" sz="2800" b="1" dirty="0">
              <a:solidFill>
                <a:schemeClr val="bg1"/>
              </a:solidFill>
              <a:latin typeface="Arial"/>
            </a:endParaRPr>
          </a:p>
          <a:p>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March,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34C5DCE9-0B53-48D1-AC6B-B7772247DDC5}"/>
              </a:ext>
            </a:extLst>
          </p:cNvPr>
          <p:cNvSpPr txBox="1"/>
          <p:nvPr/>
        </p:nvSpPr>
        <p:spPr>
          <a:xfrm>
            <a:off x="466709" y="5775458"/>
            <a:ext cx="5206125"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Market Xcel 2021: All Rights reserved. Contains MX Confidential and Proprietary Information and may not be disclosed or reproduced without the prior consent of Market Xcel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Market Xcel: Proposal | September 2021 | Client &amp; Internal Use Only.</a:t>
            </a:r>
          </a:p>
        </p:txBody>
      </p:sp>
      <p:pic>
        <p:nvPicPr>
          <p:cNvPr id="1026" name="Picture 2" descr="Unicharm Corporation logo vector">
            <a:extLst>
              <a:ext uri="{FF2B5EF4-FFF2-40B4-BE49-F238E27FC236}">
                <a16:creationId xmlns:a16="http://schemas.microsoft.com/office/drawing/2014/main" id="{5FC409A1-613B-0A88-84D1-5AD5C670F8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36" b="26656"/>
          <a:stretch/>
        </p:blipFill>
        <p:spPr bwMode="auto">
          <a:xfrm>
            <a:off x="6096000" y="5354529"/>
            <a:ext cx="2554544" cy="113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3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A836898B-AFCD-917B-A0AB-AB99472BDD57}"/>
              </a:ext>
            </a:extLst>
          </p:cNvPr>
          <p:cNvCxnSpPr>
            <a:cxnSpLocks/>
          </p:cNvCxnSpPr>
          <p:nvPr/>
        </p:nvCxnSpPr>
        <p:spPr>
          <a:xfrm>
            <a:off x="1058277" y="3689202"/>
            <a:ext cx="1155621" cy="0"/>
          </a:xfrm>
          <a:prstGeom prst="line">
            <a:avLst/>
          </a:prstGeom>
          <a:ln>
            <a:solidFill>
              <a:srgbClr val="DE3676"/>
            </a:solidFill>
            <a:prstDash val="lgDash"/>
          </a:ln>
        </p:spPr>
        <p:style>
          <a:lnRef idx="1">
            <a:schemeClr val="accent3"/>
          </a:lnRef>
          <a:fillRef idx="0">
            <a:schemeClr val="accent3"/>
          </a:fillRef>
          <a:effectRef idx="0">
            <a:schemeClr val="accent3"/>
          </a:effectRef>
          <a:fontRef idx="minor">
            <a:schemeClr val="tx1"/>
          </a:fontRef>
        </p:style>
      </p:cxnSp>
      <p:sp>
        <p:nvSpPr>
          <p:cNvPr id="5" name="Title 1">
            <a:extLst>
              <a:ext uri="{FF2B5EF4-FFF2-40B4-BE49-F238E27FC236}">
                <a16:creationId xmlns:a16="http://schemas.microsoft.com/office/drawing/2014/main" id="{F576AEBC-7CCD-46E8-852A-6601BC7A8136}"/>
              </a:ext>
            </a:extLst>
          </p:cNvPr>
          <p:cNvSpPr>
            <a:spLocks noGrp="1"/>
          </p:cNvSpPr>
          <p:nvPr>
            <p:ph type="title"/>
          </p:nvPr>
        </p:nvSpPr>
        <p:spPr>
          <a:xfrm>
            <a:off x="374754" y="642189"/>
            <a:ext cx="10235189" cy="627797"/>
          </a:xfrm>
          <a:ln w="28575">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tx1"/>
                </a:solidFill>
                <a:latin typeface="+mj-lt"/>
                <a:ea typeface="+mj-ea"/>
                <a:cs typeface="+mj-cs"/>
              </a:rPr>
              <a:t>INFORMATION AREAS  </a:t>
            </a:r>
          </a:p>
        </p:txBody>
      </p:sp>
      <p:sp>
        <p:nvSpPr>
          <p:cNvPr id="2" name="TextBox 1">
            <a:extLst>
              <a:ext uri="{FF2B5EF4-FFF2-40B4-BE49-F238E27FC236}">
                <a16:creationId xmlns:a16="http://schemas.microsoft.com/office/drawing/2014/main" id="{4C0616AE-835A-E658-5CD5-FF34D301A54C}"/>
              </a:ext>
            </a:extLst>
          </p:cNvPr>
          <p:cNvSpPr txBox="1"/>
          <p:nvPr/>
        </p:nvSpPr>
        <p:spPr>
          <a:xfrm>
            <a:off x="374754" y="1219720"/>
            <a:ext cx="11516540" cy="506292"/>
          </a:xfrm>
          <a:prstGeom prst="rect">
            <a:avLst/>
          </a:prstGeom>
          <a:noFill/>
        </p:spPr>
        <p:txBody>
          <a:bodyPr wrap="square" rtlCol="0">
            <a:spAutoFit/>
          </a:bodyPr>
          <a:lstStyle/>
          <a:p>
            <a:pPr marL="0" marR="0" lvl="0" indent="0" algn="l" defTabSz="1111250" rtl="0" eaLnBrk="1" fontAlgn="auto" latinLnBrk="0" hangingPunct="1">
              <a:lnSpc>
                <a:spcPct val="150000"/>
              </a:lnSpc>
              <a:spcBef>
                <a:spcPct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study will be aimed at the below information areas:</a:t>
            </a:r>
          </a:p>
        </p:txBody>
      </p:sp>
      <p:sp>
        <p:nvSpPr>
          <p:cNvPr id="3" name="TextBox 2">
            <a:extLst>
              <a:ext uri="{FF2B5EF4-FFF2-40B4-BE49-F238E27FC236}">
                <a16:creationId xmlns:a16="http://schemas.microsoft.com/office/drawing/2014/main" id="{7554CFC0-32E0-0220-DD99-A0F7DA85F3F9}"/>
              </a:ext>
            </a:extLst>
          </p:cNvPr>
          <p:cNvSpPr txBox="1"/>
          <p:nvPr/>
        </p:nvSpPr>
        <p:spPr>
          <a:xfrm>
            <a:off x="7826829" y="5895490"/>
            <a:ext cx="4036763" cy="33855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Will be finalized in consultation with the client</a:t>
            </a:r>
          </a:p>
        </p:txBody>
      </p:sp>
      <p:cxnSp>
        <p:nvCxnSpPr>
          <p:cNvPr id="9" name="Straight Connector 8">
            <a:extLst>
              <a:ext uri="{FF2B5EF4-FFF2-40B4-BE49-F238E27FC236}">
                <a16:creationId xmlns:a16="http://schemas.microsoft.com/office/drawing/2014/main" id="{4642279F-5392-F7B6-8F47-B311BD7BA8F5}"/>
              </a:ext>
            </a:extLst>
          </p:cNvPr>
          <p:cNvCxnSpPr>
            <a:cxnSpLocks/>
          </p:cNvCxnSpPr>
          <p:nvPr/>
        </p:nvCxnSpPr>
        <p:spPr>
          <a:xfrm>
            <a:off x="3737194" y="3278997"/>
            <a:ext cx="1155621" cy="0"/>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40EB1659-A711-A11E-F33B-59B9ADBCF06E}"/>
              </a:ext>
            </a:extLst>
          </p:cNvPr>
          <p:cNvCxnSpPr>
            <a:cxnSpLocks/>
            <a:stCxn id="14" idx="0"/>
          </p:cNvCxnSpPr>
          <p:nvPr/>
        </p:nvCxnSpPr>
        <p:spPr>
          <a:xfrm flipV="1">
            <a:off x="3085430" y="2145498"/>
            <a:ext cx="862308" cy="654076"/>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sp>
        <p:nvSpPr>
          <p:cNvPr id="12" name="Oval 11">
            <a:extLst>
              <a:ext uri="{FF2B5EF4-FFF2-40B4-BE49-F238E27FC236}">
                <a16:creationId xmlns:a16="http://schemas.microsoft.com/office/drawing/2014/main" id="{A0B16C0F-3F4B-A9AE-55F6-E7B20AEDE886}"/>
              </a:ext>
            </a:extLst>
          </p:cNvPr>
          <p:cNvSpPr/>
          <p:nvPr/>
        </p:nvSpPr>
        <p:spPr>
          <a:xfrm rot="16200000">
            <a:off x="2467601" y="3055766"/>
            <a:ext cx="1209852" cy="1222628"/>
          </a:xfrm>
          <a:prstGeom prst="ellipse">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36000" bIns="36000" rtlCol="0" anchor="ctr"/>
          <a:lstStyle/>
          <a:p>
            <a:pPr algn="ctr"/>
            <a:r>
              <a:rPr lang="en-US" sz="1000" b="1" dirty="0">
                <a:solidFill>
                  <a:schemeClr val="tx1"/>
                </a:solidFill>
              </a:rPr>
              <a:t>KEY INFORMATION AREAS </a:t>
            </a:r>
            <a:endParaRPr lang="en-IN" sz="1000" b="1" dirty="0">
              <a:solidFill>
                <a:schemeClr val="tx1"/>
              </a:solidFill>
            </a:endParaRPr>
          </a:p>
        </p:txBody>
      </p:sp>
      <p:sp>
        <p:nvSpPr>
          <p:cNvPr id="13" name="Block Arc 12">
            <a:extLst>
              <a:ext uri="{FF2B5EF4-FFF2-40B4-BE49-F238E27FC236}">
                <a16:creationId xmlns:a16="http://schemas.microsoft.com/office/drawing/2014/main" id="{56AE8E92-3509-4478-892D-2E071B564080}"/>
              </a:ext>
            </a:extLst>
          </p:cNvPr>
          <p:cNvSpPr/>
          <p:nvPr/>
        </p:nvSpPr>
        <p:spPr>
          <a:xfrm rot="5400000">
            <a:off x="2103993" y="2678697"/>
            <a:ext cx="1787079" cy="1976767"/>
          </a:xfrm>
          <a:prstGeom prst="blockArc">
            <a:avLst>
              <a:gd name="adj1" fmla="val 10799998"/>
              <a:gd name="adj2" fmla="val 3"/>
              <a:gd name="adj3" fmla="val 833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Oval 13">
            <a:extLst>
              <a:ext uri="{FF2B5EF4-FFF2-40B4-BE49-F238E27FC236}">
                <a16:creationId xmlns:a16="http://schemas.microsoft.com/office/drawing/2014/main" id="{3AC8A341-52E0-E2C0-F71A-E44FC0F4EF33}"/>
              </a:ext>
            </a:extLst>
          </p:cNvPr>
          <p:cNvSpPr/>
          <p:nvPr/>
        </p:nvSpPr>
        <p:spPr>
          <a:xfrm>
            <a:off x="3031430" y="2799574"/>
            <a:ext cx="108000" cy="108000"/>
          </a:xfrm>
          <a:prstGeom prst="ellips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39491AB8-0D47-8078-3585-27D5AEB30B1B}"/>
              </a:ext>
            </a:extLst>
          </p:cNvPr>
          <p:cNvSpPr/>
          <p:nvPr/>
        </p:nvSpPr>
        <p:spPr>
          <a:xfrm>
            <a:off x="3039994" y="4431449"/>
            <a:ext cx="108000" cy="108000"/>
          </a:xfrm>
          <a:prstGeom prst="ellips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E4900AB8-F014-1608-DFEC-5167AB1C0862}"/>
              </a:ext>
            </a:extLst>
          </p:cNvPr>
          <p:cNvSpPr/>
          <p:nvPr/>
        </p:nvSpPr>
        <p:spPr>
          <a:xfrm>
            <a:off x="3730798" y="3223380"/>
            <a:ext cx="108000" cy="108000"/>
          </a:xfrm>
          <a:prstGeom prst="ellips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Block Arc 17">
            <a:extLst>
              <a:ext uri="{FF2B5EF4-FFF2-40B4-BE49-F238E27FC236}">
                <a16:creationId xmlns:a16="http://schemas.microsoft.com/office/drawing/2014/main" id="{BA18E099-1D0F-9C20-D54D-82E1F9482018}"/>
              </a:ext>
            </a:extLst>
          </p:cNvPr>
          <p:cNvSpPr/>
          <p:nvPr/>
        </p:nvSpPr>
        <p:spPr>
          <a:xfrm rot="16545512">
            <a:off x="2142089" y="2811450"/>
            <a:ext cx="1765908" cy="1697593"/>
          </a:xfrm>
          <a:prstGeom prst="blockArc">
            <a:avLst>
              <a:gd name="adj1" fmla="val 10799998"/>
              <a:gd name="adj2" fmla="val 20663815"/>
              <a:gd name="adj3" fmla="val 67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Oval 18">
            <a:extLst>
              <a:ext uri="{FF2B5EF4-FFF2-40B4-BE49-F238E27FC236}">
                <a16:creationId xmlns:a16="http://schemas.microsoft.com/office/drawing/2014/main" id="{9A3C0D31-2AC2-5436-85DA-7B88A2A9BBE9}"/>
              </a:ext>
            </a:extLst>
          </p:cNvPr>
          <p:cNvSpPr/>
          <p:nvPr/>
        </p:nvSpPr>
        <p:spPr>
          <a:xfrm>
            <a:off x="2182100" y="3635202"/>
            <a:ext cx="108000" cy="108000"/>
          </a:xfrm>
          <a:prstGeom prst="ellipse">
            <a:avLst/>
          </a:prstGeom>
          <a:solidFill>
            <a:srgbClr val="6624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IN" b="1"/>
          </a:p>
        </p:txBody>
      </p:sp>
      <p:cxnSp>
        <p:nvCxnSpPr>
          <p:cNvPr id="21" name="Straight Connector 20">
            <a:extLst>
              <a:ext uri="{FF2B5EF4-FFF2-40B4-BE49-F238E27FC236}">
                <a16:creationId xmlns:a16="http://schemas.microsoft.com/office/drawing/2014/main" id="{66684654-7F52-4F86-E6EC-2C09EAC42EC8}"/>
              </a:ext>
            </a:extLst>
          </p:cNvPr>
          <p:cNvCxnSpPr>
            <a:cxnSpLocks/>
          </p:cNvCxnSpPr>
          <p:nvPr/>
        </p:nvCxnSpPr>
        <p:spPr>
          <a:xfrm>
            <a:off x="4315006" y="2083853"/>
            <a:ext cx="1879898" cy="0"/>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0CB07A30-3979-E0BA-D48B-504207E1D5E3}"/>
              </a:ext>
            </a:extLst>
          </p:cNvPr>
          <p:cNvCxnSpPr>
            <a:cxnSpLocks/>
          </p:cNvCxnSpPr>
          <p:nvPr/>
        </p:nvCxnSpPr>
        <p:spPr>
          <a:xfrm>
            <a:off x="4315005" y="5135882"/>
            <a:ext cx="1879899" cy="0"/>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sp>
        <p:nvSpPr>
          <p:cNvPr id="26" name="TextBox 25">
            <a:extLst>
              <a:ext uri="{FF2B5EF4-FFF2-40B4-BE49-F238E27FC236}">
                <a16:creationId xmlns:a16="http://schemas.microsoft.com/office/drawing/2014/main" id="{066DF007-EF29-2AE9-C45E-B2EE4F920E49}"/>
              </a:ext>
            </a:extLst>
          </p:cNvPr>
          <p:cNvSpPr txBox="1"/>
          <p:nvPr/>
        </p:nvSpPr>
        <p:spPr>
          <a:xfrm>
            <a:off x="4997973" y="1828222"/>
            <a:ext cx="2034627" cy="523220"/>
          </a:xfrm>
          <a:prstGeom prst="rect">
            <a:avLst/>
          </a:prstGeom>
          <a:solidFill>
            <a:schemeClr val="bg1"/>
          </a:solidFill>
          <a:ln>
            <a:noFill/>
          </a:ln>
        </p:spPr>
        <p:txBody>
          <a:bodyPr wrap="square" rtlCol="0">
            <a:spAutoFit/>
          </a:bodyPr>
          <a:lstStyle/>
          <a:p>
            <a:r>
              <a:rPr lang="en-US" sz="1400" b="1" dirty="0"/>
              <a:t>Profile (lifestyle, dreams and aspirations)</a:t>
            </a:r>
            <a:endParaRPr lang="en-IN" sz="1400" dirty="0"/>
          </a:p>
        </p:txBody>
      </p:sp>
      <p:sp>
        <p:nvSpPr>
          <p:cNvPr id="27" name="TextBox 26">
            <a:extLst>
              <a:ext uri="{FF2B5EF4-FFF2-40B4-BE49-F238E27FC236}">
                <a16:creationId xmlns:a16="http://schemas.microsoft.com/office/drawing/2014/main" id="{7BE44DAB-1B5B-97FB-08FF-FC1F8D1C9F2C}"/>
              </a:ext>
            </a:extLst>
          </p:cNvPr>
          <p:cNvSpPr txBox="1"/>
          <p:nvPr/>
        </p:nvSpPr>
        <p:spPr>
          <a:xfrm>
            <a:off x="4889113" y="2986966"/>
            <a:ext cx="2124041" cy="738664"/>
          </a:xfrm>
          <a:prstGeom prst="rect">
            <a:avLst/>
          </a:prstGeom>
          <a:solidFill>
            <a:schemeClr val="bg1"/>
          </a:solidFill>
          <a:ln>
            <a:noFill/>
          </a:ln>
        </p:spPr>
        <p:txBody>
          <a:bodyPr wrap="square" rtlCol="0">
            <a:spAutoFit/>
          </a:bodyPr>
          <a:lstStyle/>
          <a:p>
            <a:r>
              <a:rPr lang="en-US" sz="1400" b="1" dirty="0"/>
              <a:t>Information sources, awareness and recall and impact on decision </a:t>
            </a:r>
            <a:endParaRPr lang="en-IN" sz="1400" dirty="0"/>
          </a:p>
        </p:txBody>
      </p:sp>
      <p:sp>
        <p:nvSpPr>
          <p:cNvPr id="28" name="TextBox 27">
            <a:extLst>
              <a:ext uri="{FF2B5EF4-FFF2-40B4-BE49-F238E27FC236}">
                <a16:creationId xmlns:a16="http://schemas.microsoft.com/office/drawing/2014/main" id="{22C18452-B220-04C2-15C3-8A4E1AA24A4B}"/>
              </a:ext>
            </a:extLst>
          </p:cNvPr>
          <p:cNvSpPr txBox="1"/>
          <p:nvPr/>
        </p:nvSpPr>
        <p:spPr>
          <a:xfrm>
            <a:off x="4758802" y="5005528"/>
            <a:ext cx="2447851" cy="307777"/>
          </a:xfrm>
          <a:prstGeom prst="rect">
            <a:avLst/>
          </a:prstGeom>
          <a:solidFill>
            <a:schemeClr val="bg1"/>
          </a:solidFill>
          <a:ln>
            <a:noFill/>
          </a:ln>
        </p:spPr>
        <p:txBody>
          <a:bodyPr wrap="square" rtlCol="0">
            <a:spAutoFit/>
          </a:bodyPr>
          <a:lstStyle/>
          <a:p>
            <a:r>
              <a:rPr lang="en-US" sz="1400" b="1" dirty="0"/>
              <a:t>Purchase behavior, triggers </a:t>
            </a:r>
            <a:endParaRPr lang="en-IN" sz="1400" dirty="0"/>
          </a:p>
        </p:txBody>
      </p:sp>
      <p:sp>
        <p:nvSpPr>
          <p:cNvPr id="29" name="TextBox 28">
            <a:extLst>
              <a:ext uri="{FF2B5EF4-FFF2-40B4-BE49-F238E27FC236}">
                <a16:creationId xmlns:a16="http://schemas.microsoft.com/office/drawing/2014/main" id="{C21D3613-48BE-995F-E871-AB88BC79D86A}"/>
              </a:ext>
            </a:extLst>
          </p:cNvPr>
          <p:cNvSpPr txBox="1"/>
          <p:nvPr/>
        </p:nvSpPr>
        <p:spPr>
          <a:xfrm>
            <a:off x="284336" y="3045974"/>
            <a:ext cx="1405929" cy="1323439"/>
          </a:xfrm>
          <a:prstGeom prst="rect">
            <a:avLst/>
          </a:prstGeom>
          <a:solidFill>
            <a:schemeClr val="bg1"/>
          </a:solidFill>
          <a:ln>
            <a:noFill/>
          </a:ln>
        </p:spPr>
        <p:txBody>
          <a:bodyPr wrap="square" rtlCol="0">
            <a:spAutoFit/>
          </a:bodyPr>
          <a:lstStyle/>
          <a:p>
            <a:pPr algn="r"/>
            <a:r>
              <a:rPr lang="en-US" sz="1600" b="1" dirty="0">
                <a:solidFill>
                  <a:srgbClr val="7030A0"/>
                </a:solidFill>
                <a:latin typeface="Calibri" panose="020F0502020204030204" pitchFamily="34" charset="0"/>
                <a:cs typeface="Times New Roman" panose="02020603050405020304" pitchFamily="18" charset="0"/>
              </a:rPr>
              <a:t>Pack </a:t>
            </a:r>
            <a:r>
              <a:rPr lang="en-IN" sz="1600" b="1" dirty="0">
                <a:solidFill>
                  <a:srgbClr val="7030A0"/>
                </a:solidFill>
                <a:latin typeface="Calibri" panose="020F0502020204030204" pitchFamily="34" charset="0"/>
                <a:cs typeface="Times New Roman" panose="02020603050405020304" pitchFamily="18" charset="0"/>
              </a:rPr>
              <a:t> response (if exposed to)  (BF-R 7P (6+1) flat pack)</a:t>
            </a:r>
            <a:endParaRPr lang="en-US" sz="1400" b="1" dirty="0">
              <a:solidFill>
                <a:srgbClr val="7030A0"/>
              </a:solidFill>
            </a:endParaRPr>
          </a:p>
        </p:txBody>
      </p:sp>
      <p:cxnSp>
        <p:nvCxnSpPr>
          <p:cNvPr id="32" name="Straight Connector 31">
            <a:extLst>
              <a:ext uri="{FF2B5EF4-FFF2-40B4-BE49-F238E27FC236}">
                <a16:creationId xmlns:a16="http://schemas.microsoft.com/office/drawing/2014/main" id="{6F3E77D1-2246-4357-45AF-6B566D0D7956}"/>
              </a:ext>
            </a:extLst>
          </p:cNvPr>
          <p:cNvCxnSpPr>
            <a:cxnSpLocks/>
          </p:cNvCxnSpPr>
          <p:nvPr/>
        </p:nvCxnSpPr>
        <p:spPr>
          <a:xfrm>
            <a:off x="3085430" y="4538744"/>
            <a:ext cx="968546" cy="555798"/>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sp>
        <p:nvSpPr>
          <p:cNvPr id="6" name="Isosceles Triangle 5">
            <a:extLst>
              <a:ext uri="{FF2B5EF4-FFF2-40B4-BE49-F238E27FC236}">
                <a16:creationId xmlns:a16="http://schemas.microsoft.com/office/drawing/2014/main" id="{19BBF821-4C4E-7D7F-E5D9-D1BBECF4EECB}"/>
              </a:ext>
            </a:extLst>
          </p:cNvPr>
          <p:cNvSpPr/>
          <p:nvPr/>
        </p:nvSpPr>
        <p:spPr>
          <a:xfrm rot="5400000">
            <a:off x="3887985" y="1911851"/>
            <a:ext cx="504000" cy="360000"/>
          </a:xfrm>
          <a:prstGeom prst="triangl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Isosceles Triangle 6">
            <a:extLst>
              <a:ext uri="{FF2B5EF4-FFF2-40B4-BE49-F238E27FC236}">
                <a16:creationId xmlns:a16="http://schemas.microsoft.com/office/drawing/2014/main" id="{145C3582-C5D4-4DB7-2F07-B56CCB2A783A}"/>
              </a:ext>
            </a:extLst>
          </p:cNvPr>
          <p:cNvSpPr/>
          <p:nvPr/>
        </p:nvSpPr>
        <p:spPr>
          <a:xfrm rot="5400000">
            <a:off x="-61832" y="3519573"/>
            <a:ext cx="504000" cy="360000"/>
          </a:xfrm>
          <a:prstGeom prst="triangle">
            <a:avLst/>
          </a:prstGeom>
          <a:solidFill>
            <a:srgbClr val="DE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Isosceles Triangle 7">
            <a:extLst>
              <a:ext uri="{FF2B5EF4-FFF2-40B4-BE49-F238E27FC236}">
                <a16:creationId xmlns:a16="http://schemas.microsoft.com/office/drawing/2014/main" id="{8E4BE261-505B-B7D2-29EF-871689F5970C}"/>
              </a:ext>
            </a:extLst>
          </p:cNvPr>
          <p:cNvSpPr/>
          <p:nvPr/>
        </p:nvSpPr>
        <p:spPr>
          <a:xfrm rot="5400000">
            <a:off x="4200533" y="3109883"/>
            <a:ext cx="504000" cy="360000"/>
          </a:xfrm>
          <a:prstGeom prst="triangl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Isosceles Triangle 9">
            <a:extLst>
              <a:ext uri="{FF2B5EF4-FFF2-40B4-BE49-F238E27FC236}">
                <a16:creationId xmlns:a16="http://schemas.microsoft.com/office/drawing/2014/main" id="{DDB689F7-9ADC-44DF-879B-31C3641321E2}"/>
              </a:ext>
            </a:extLst>
          </p:cNvPr>
          <p:cNvSpPr/>
          <p:nvPr/>
        </p:nvSpPr>
        <p:spPr>
          <a:xfrm rot="5400000">
            <a:off x="3909755" y="4959849"/>
            <a:ext cx="504000" cy="360000"/>
          </a:xfrm>
          <a:prstGeom prst="triangl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 name="Picture 2" descr="Free Vector | Menstruation calendar illustration red signs of menstrual  cycle">
            <a:extLst>
              <a:ext uri="{FF2B5EF4-FFF2-40B4-BE49-F238E27FC236}">
                <a16:creationId xmlns:a16="http://schemas.microsoft.com/office/drawing/2014/main" id="{40748F68-9AD6-874D-244F-DC6027C0E1A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8183" t="23720" r="2893"/>
          <a:stretch/>
        </p:blipFill>
        <p:spPr bwMode="auto">
          <a:xfrm>
            <a:off x="7380707" y="1219720"/>
            <a:ext cx="4849581" cy="468706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4B5833B4-DCB2-B3FD-C689-0C40C3ADDF51}"/>
              </a:ext>
            </a:extLst>
          </p:cNvPr>
          <p:cNvCxnSpPr>
            <a:cxnSpLocks/>
          </p:cNvCxnSpPr>
          <p:nvPr/>
        </p:nvCxnSpPr>
        <p:spPr>
          <a:xfrm>
            <a:off x="3769850" y="4084542"/>
            <a:ext cx="1155621" cy="0"/>
          </a:xfrm>
          <a:prstGeom prst="line">
            <a:avLst/>
          </a:prstGeom>
          <a:ln>
            <a:solidFill>
              <a:srgbClr val="FFCDFF"/>
            </a:solidFill>
            <a:prstDash val="lgDash"/>
          </a:ln>
        </p:spPr>
        <p:style>
          <a:lnRef idx="1">
            <a:schemeClr val="accent3"/>
          </a:lnRef>
          <a:fillRef idx="0">
            <a:schemeClr val="accent3"/>
          </a:fillRef>
          <a:effectRef idx="0">
            <a:schemeClr val="accent3"/>
          </a:effectRef>
          <a:fontRef idx="minor">
            <a:schemeClr val="tx1"/>
          </a:fontRef>
        </p:style>
      </p:cxnSp>
      <p:sp>
        <p:nvSpPr>
          <p:cNvPr id="20" name="Oval 19">
            <a:extLst>
              <a:ext uri="{FF2B5EF4-FFF2-40B4-BE49-F238E27FC236}">
                <a16:creationId xmlns:a16="http://schemas.microsoft.com/office/drawing/2014/main" id="{16E032FF-ED2B-CA30-5311-F47A0E0ED881}"/>
              </a:ext>
            </a:extLst>
          </p:cNvPr>
          <p:cNvSpPr/>
          <p:nvPr/>
        </p:nvSpPr>
        <p:spPr>
          <a:xfrm>
            <a:off x="3719910" y="4028925"/>
            <a:ext cx="108000" cy="108000"/>
          </a:xfrm>
          <a:prstGeom prst="ellips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917421F6-24CD-BC9B-BE7D-3BA6BB72524C}"/>
              </a:ext>
            </a:extLst>
          </p:cNvPr>
          <p:cNvSpPr txBox="1"/>
          <p:nvPr/>
        </p:nvSpPr>
        <p:spPr>
          <a:xfrm>
            <a:off x="4878225" y="3792511"/>
            <a:ext cx="2124041" cy="523220"/>
          </a:xfrm>
          <a:prstGeom prst="rect">
            <a:avLst/>
          </a:prstGeom>
          <a:solidFill>
            <a:schemeClr val="bg1"/>
          </a:solidFill>
          <a:ln>
            <a:noFill/>
          </a:ln>
        </p:spPr>
        <p:txBody>
          <a:bodyPr wrap="square" rtlCol="0">
            <a:spAutoFit/>
          </a:bodyPr>
          <a:lstStyle/>
          <a:p>
            <a:r>
              <a:rPr lang="en-US" sz="1400" b="1" dirty="0"/>
              <a:t>Reason for trial / non trial of client brand </a:t>
            </a:r>
            <a:endParaRPr lang="en-IN" sz="1400" dirty="0"/>
          </a:p>
        </p:txBody>
      </p:sp>
      <p:sp>
        <p:nvSpPr>
          <p:cNvPr id="24" name="Isosceles Triangle 23">
            <a:extLst>
              <a:ext uri="{FF2B5EF4-FFF2-40B4-BE49-F238E27FC236}">
                <a16:creationId xmlns:a16="http://schemas.microsoft.com/office/drawing/2014/main" id="{6234B105-1AAE-3505-8106-5CF249F73747}"/>
              </a:ext>
            </a:extLst>
          </p:cNvPr>
          <p:cNvSpPr/>
          <p:nvPr/>
        </p:nvSpPr>
        <p:spPr>
          <a:xfrm rot="5400000">
            <a:off x="4189645" y="3915428"/>
            <a:ext cx="504000" cy="360000"/>
          </a:xfrm>
          <a:prstGeom prst="triangle">
            <a:avLst/>
          </a:prstGeom>
          <a:solidFill>
            <a:srgbClr val="F3A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5486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0D17D-0F79-4ECF-99C5-AD79D6D97677}"/>
              </a:ext>
            </a:extLst>
          </p:cNvPr>
          <p:cNvSpPr/>
          <p:nvPr/>
        </p:nvSpPr>
        <p:spPr>
          <a:xfrm>
            <a:off x="0" y="0"/>
            <a:ext cx="121895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ight decorations in dark area">
            <a:extLst>
              <a:ext uri="{FF2B5EF4-FFF2-40B4-BE49-F238E27FC236}">
                <a16:creationId xmlns:a16="http://schemas.microsoft.com/office/drawing/2014/main" id="{27B99491-0988-40F1-AB8E-4CB89BCF2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17" y="0"/>
            <a:ext cx="9949917" cy="6835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0CB21F-FD6E-4C95-B4DD-DE7DF4716F48}"/>
              </a:ext>
            </a:extLst>
          </p:cNvPr>
          <p:cNvSpPr>
            <a:spLocks noGrp="1"/>
          </p:cNvSpPr>
          <p:nvPr>
            <p:ph type="ctrTitle"/>
          </p:nvPr>
        </p:nvSpPr>
        <p:spPr>
          <a:xfrm>
            <a:off x="145774" y="1964221"/>
            <a:ext cx="8229600" cy="2387600"/>
          </a:xfrm>
        </p:spPr>
        <p:txBody>
          <a:bodyPr>
            <a:normAutofit/>
          </a:bodyPr>
          <a:lstStyle/>
          <a:p>
            <a:pPr algn="l"/>
            <a:r>
              <a:rPr lang="en-US" sz="8000" b="1" dirty="0">
                <a:solidFill>
                  <a:schemeClr val="bg1"/>
                </a:solidFill>
                <a:latin typeface="Arial" panose="020B0604020202020204" pitchFamily="34" charset="0"/>
                <a:cs typeface="Arial" panose="020B0604020202020204" pitchFamily="34" charset="0"/>
              </a:rPr>
              <a:t>Timelines and Investment</a:t>
            </a:r>
          </a:p>
        </p:txBody>
      </p:sp>
    </p:spTree>
    <p:extLst>
      <p:ext uri="{BB962C8B-B14F-4D97-AF65-F5344CB8AC3E}">
        <p14:creationId xmlns:p14="http://schemas.microsoft.com/office/powerpoint/2010/main" val="213071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A3E0F8-5BEF-AB05-1164-78D82A9F71B6}"/>
              </a:ext>
            </a:extLst>
          </p:cNvPr>
          <p:cNvSpPr txBox="1">
            <a:spLocks/>
          </p:cNvSpPr>
          <p:nvPr/>
        </p:nvSpPr>
        <p:spPr>
          <a:xfrm>
            <a:off x="374754" y="65242"/>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TIMELINES</a:t>
            </a:r>
          </a:p>
        </p:txBody>
      </p:sp>
      <p:pic>
        <p:nvPicPr>
          <p:cNvPr id="2" name="Picture 2" descr="English teacher guide: 7 tips for boosting student confidence">
            <a:extLst>
              <a:ext uri="{FF2B5EF4-FFF2-40B4-BE49-F238E27FC236}">
                <a16:creationId xmlns:a16="http://schemas.microsoft.com/office/drawing/2014/main" id="{CE8ED944-C3E4-F415-7169-128F47900624}"/>
              </a:ext>
            </a:extLst>
          </p:cNvPr>
          <p:cNvPicPr>
            <a:picLocks noChangeAspect="1" noChangeArrowheads="1"/>
          </p:cNvPicPr>
          <p:nvPr/>
        </p:nvPicPr>
        <p:blipFill rotWithShape="1">
          <a:blip r:embed="rId2" cstate="print">
            <a:duotone>
              <a:prstClr val="black"/>
              <a:srgbClr val="DE3676">
                <a:tint val="45000"/>
                <a:satMod val="400000"/>
              </a:srgbClr>
            </a:duotone>
            <a:extLst>
              <a:ext uri="{28A0092B-C50C-407E-A947-70E740481C1C}">
                <a14:useLocalDpi xmlns:a14="http://schemas.microsoft.com/office/drawing/2010/main" val="0"/>
              </a:ext>
            </a:extLst>
          </a:blip>
          <a:srcRect l="28585" r="30718"/>
          <a:stretch/>
        </p:blipFill>
        <p:spPr bwMode="auto">
          <a:xfrm>
            <a:off x="8736729" y="1397712"/>
            <a:ext cx="3306725" cy="4062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3">
            <a:extLst>
              <a:ext uri="{FF2B5EF4-FFF2-40B4-BE49-F238E27FC236}">
                <a16:creationId xmlns:a16="http://schemas.microsoft.com/office/drawing/2014/main" id="{3E8EC2C5-8E5E-1EA8-FE1C-38C4609FBA9A}"/>
              </a:ext>
            </a:extLst>
          </p:cNvPr>
          <p:cNvGraphicFramePr>
            <a:graphicFrameLocks noGrp="1"/>
          </p:cNvGraphicFramePr>
          <p:nvPr>
            <p:extLst>
              <p:ext uri="{D42A27DB-BD31-4B8C-83A1-F6EECF244321}">
                <p14:modId xmlns:p14="http://schemas.microsoft.com/office/powerpoint/2010/main" val="2612765826"/>
              </p:ext>
            </p:extLst>
          </p:nvPr>
        </p:nvGraphicFramePr>
        <p:xfrm>
          <a:off x="685221" y="1428426"/>
          <a:ext cx="7846181" cy="2861585"/>
        </p:xfrm>
        <a:graphic>
          <a:graphicData uri="http://schemas.openxmlformats.org/drawingml/2006/table">
            <a:tbl>
              <a:tblPr firstRow="1" bandRow="1">
                <a:tableStyleId>{6E25E649-3F16-4E02-A733-19D2CDBF48F0}</a:tableStyleId>
              </a:tblPr>
              <a:tblGrid>
                <a:gridCol w="4561097">
                  <a:extLst>
                    <a:ext uri="{9D8B030D-6E8A-4147-A177-3AD203B41FA5}">
                      <a16:colId xmlns:a16="http://schemas.microsoft.com/office/drawing/2014/main" val="20000"/>
                    </a:ext>
                  </a:extLst>
                </a:gridCol>
                <a:gridCol w="1208911">
                  <a:extLst>
                    <a:ext uri="{9D8B030D-6E8A-4147-A177-3AD203B41FA5}">
                      <a16:colId xmlns:a16="http://schemas.microsoft.com/office/drawing/2014/main" val="2270761973"/>
                    </a:ext>
                  </a:extLst>
                </a:gridCol>
                <a:gridCol w="2076173">
                  <a:extLst>
                    <a:ext uri="{9D8B030D-6E8A-4147-A177-3AD203B41FA5}">
                      <a16:colId xmlns:a16="http://schemas.microsoft.com/office/drawing/2014/main" val="902786667"/>
                    </a:ext>
                  </a:extLst>
                </a:gridCol>
              </a:tblGrid>
              <a:tr h="366670">
                <a:tc>
                  <a:txBody>
                    <a:bodyPr/>
                    <a:lstStyle/>
                    <a:p>
                      <a:pPr marL="67945" algn="ctr">
                        <a:lnSpc>
                          <a:spcPct val="100000"/>
                        </a:lnSpc>
                        <a:spcBef>
                          <a:spcPts val="465"/>
                        </a:spcBef>
                      </a:pPr>
                      <a:r>
                        <a:rPr sz="1800" b="1" spc="-5" dirty="0">
                          <a:solidFill>
                            <a:schemeClr val="tx1"/>
                          </a:solidFill>
                          <a:latin typeface="+mj-lt"/>
                          <a:cs typeface="Arial" panose="020B0604020202020204" pitchFamily="34" charset="0"/>
                        </a:rPr>
                        <a:t>Activities</a:t>
                      </a:r>
                      <a:r>
                        <a:rPr lang="en-US" sz="1800" b="1" spc="-5" dirty="0">
                          <a:solidFill>
                            <a:schemeClr val="tx1"/>
                          </a:solidFill>
                          <a:latin typeface="+mj-lt"/>
                          <a:cs typeface="Arial" panose="020B0604020202020204" pitchFamily="34" charset="0"/>
                        </a:rPr>
                        <a:t> by days</a:t>
                      </a:r>
                      <a:endParaRPr sz="1800" b="1" dirty="0">
                        <a:solidFill>
                          <a:schemeClr val="tx1"/>
                        </a:solidFill>
                        <a:latin typeface="+mj-lt"/>
                        <a:cs typeface="Arial" panose="020B0604020202020204" pitchFamily="34" charset="0"/>
                      </a:endParaRPr>
                    </a:p>
                  </a:txBody>
                  <a:tcPr marL="0" marR="0" marT="59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FF"/>
                    </a:solidFill>
                  </a:tcPr>
                </a:tc>
                <a:tc>
                  <a:txBody>
                    <a:bodyPr/>
                    <a:lstStyle/>
                    <a:p>
                      <a:pPr marL="67945" algn="ctr">
                        <a:lnSpc>
                          <a:spcPct val="100000"/>
                        </a:lnSpc>
                        <a:spcBef>
                          <a:spcPts val="465"/>
                        </a:spcBef>
                      </a:pPr>
                      <a:r>
                        <a:rPr lang="en-US" sz="1800" b="1" dirty="0">
                          <a:solidFill>
                            <a:schemeClr val="tx1"/>
                          </a:solidFill>
                          <a:latin typeface="+mj-lt"/>
                          <a:cs typeface="Arial" panose="020B0604020202020204" pitchFamily="34" charset="0"/>
                        </a:rPr>
                        <a:t>Days </a:t>
                      </a:r>
                      <a:endParaRPr sz="1800" b="1" dirty="0">
                        <a:solidFill>
                          <a:schemeClr val="tx1"/>
                        </a:solidFill>
                        <a:latin typeface="+mj-lt"/>
                        <a:cs typeface="Arial" panose="020B0604020202020204" pitchFamily="34" charset="0"/>
                      </a:endParaRPr>
                    </a:p>
                  </a:txBody>
                  <a:tcPr marL="0" marR="0" marT="59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FF"/>
                    </a:solidFill>
                  </a:tcPr>
                </a:tc>
                <a:tc>
                  <a:txBody>
                    <a:bodyPr/>
                    <a:lstStyle/>
                    <a:p>
                      <a:pPr marL="67945" algn="ctr">
                        <a:lnSpc>
                          <a:spcPct val="100000"/>
                        </a:lnSpc>
                        <a:spcBef>
                          <a:spcPts val="465"/>
                        </a:spcBef>
                      </a:pPr>
                      <a:r>
                        <a:rPr lang="en-IN" sz="1800" b="1" dirty="0">
                          <a:solidFill>
                            <a:schemeClr val="tx1"/>
                          </a:solidFill>
                          <a:latin typeface="+mj-lt"/>
                          <a:cs typeface="Arial" panose="020B0604020202020204" pitchFamily="34" charset="0"/>
                        </a:rPr>
                        <a:t>Date plan </a:t>
                      </a:r>
                      <a:endParaRPr sz="1800" b="1" dirty="0">
                        <a:solidFill>
                          <a:schemeClr val="tx1"/>
                        </a:solidFill>
                        <a:latin typeface="+mj-lt"/>
                        <a:cs typeface="Arial" panose="020B0604020202020204" pitchFamily="34" charset="0"/>
                      </a:endParaRPr>
                    </a:p>
                  </a:txBody>
                  <a:tcPr marL="0" marR="0" marT="59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FF"/>
                    </a:solidFill>
                  </a:tcPr>
                </a:tc>
                <a:extLst>
                  <a:ext uri="{0D108BD9-81ED-4DB2-BD59-A6C34878D82A}">
                    <a16:rowId xmlns:a16="http://schemas.microsoft.com/office/drawing/2014/main" val="10000"/>
                  </a:ext>
                </a:extLst>
              </a:tr>
              <a:tr h="238319">
                <a:tc>
                  <a:txBody>
                    <a:bodyPr/>
                    <a:lstStyle/>
                    <a:p>
                      <a:pPr marL="67945">
                        <a:lnSpc>
                          <a:spcPct val="100000"/>
                        </a:lnSpc>
                        <a:spcBef>
                          <a:spcPts val="470"/>
                        </a:spcBef>
                      </a:pPr>
                      <a:r>
                        <a:rPr lang="en-IN" sz="1800" b="0" kern="1200" dirty="0">
                          <a:solidFill>
                            <a:schemeClr val="dk1"/>
                          </a:solidFill>
                          <a:latin typeface="+mn-lt"/>
                          <a:ea typeface="+mn-ea"/>
                          <a:cs typeface="Arial" panose="020B0604020202020204" pitchFamily="34" charset="0"/>
                        </a:rPr>
                        <a:t>Go ahead and receipt of PO</a:t>
                      </a:r>
                      <a:endParaRPr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algn="ctr">
                        <a:lnSpc>
                          <a:spcPct val="100000"/>
                        </a:lnSpc>
                        <a:spcBef>
                          <a:spcPts val="470"/>
                        </a:spcBef>
                      </a:pPr>
                      <a:r>
                        <a:rPr lang="en-US" sz="1800" b="0" kern="1200" dirty="0">
                          <a:solidFill>
                            <a:schemeClr val="dk1"/>
                          </a:solidFill>
                          <a:latin typeface="+mn-lt"/>
                          <a:ea typeface="+mn-ea"/>
                          <a:cs typeface="Arial" panose="020B0604020202020204" pitchFamily="34" charset="0"/>
                        </a:rPr>
                        <a:t>0</a:t>
                      </a:r>
                      <a:endParaRPr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algn="ctr">
                        <a:lnSpc>
                          <a:spcPct val="100000"/>
                        </a:lnSpc>
                        <a:spcBef>
                          <a:spcPts val="470"/>
                        </a:spcBef>
                      </a:pPr>
                      <a:r>
                        <a:rPr lang="en-IN" sz="1800" b="0" kern="1200" dirty="0">
                          <a:solidFill>
                            <a:schemeClr val="dk1"/>
                          </a:solidFill>
                          <a:latin typeface="+mn-lt"/>
                          <a:ea typeface="+mn-ea"/>
                          <a:cs typeface="Arial" panose="020B0604020202020204" pitchFamily="34" charset="0"/>
                        </a:rPr>
                        <a:t>24</a:t>
                      </a:r>
                      <a:r>
                        <a:rPr lang="en-IN" sz="1800" b="0" kern="1200" baseline="30000" dirty="0">
                          <a:solidFill>
                            <a:schemeClr val="dk1"/>
                          </a:solidFill>
                          <a:latin typeface="+mn-lt"/>
                          <a:ea typeface="+mn-ea"/>
                          <a:cs typeface="Arial" panose="020B0604020202020204" pitchFamily="34" charset="0"/>
                        </a:rPr>
                        <a:t>th</a:t>
                      </a:r>
                      <a:r>
                        <a:rPr lang="en-IN" sz="1800" b="0" kern="1200" dirty="0">
                          <a:solidFill>
                            <a:schemeClr val="dk1"/>
                          </a:solidFill>
                          <a:latin typeface="+mn-lt"/>
                          <a:ea typeface="+mn-ea"/>
                          <a:cs typeface="Arial" panose="020B0604020202020204" pitchFamily="34" charset="0"/>
                        </a:rPr>
                        <a:t> March</a:t>
                      </a:r>
                      <a:endParaRPr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319">
                <a:tc>
                  <a:txBody>
                    <a:bodyPr/>
                    <a:lstStyle/>
                    <a:p>
                      <a:pPr marL="67945" marR="0" lvl="0" indent="0" algn="l" defTabSz="914400" rtl="0" eaLnBrk="1" fontAlgn="auto" latinLnBrk="0" hangingPunct="1">
                        <a:lnSpc>
                          <a:spcPct val="100000"/>
                        </a:lnSpc>
                        <a:spcBef>
                          <a:spcPts val="470"/>
                        </a:spcBef>
                        <a:spcAft>
                          <a:spcPts val="0"/>
                        </a:spcAft>
                        <a:buClrTx/>
                        <a:buSzTx/>
                        <a:buFontTx/>
                        <a:buNone/>
                        <a:tabLst/>
                        <a:defRPr/>
                      </a:pPr>
                      <a:r>
                        <a:rPr lang="en-US" sz="1800" b="0" kern="1200" spc="-5" dirty="0">
                          <a:solidFill>
                            <a:schemeClr val="dk1"/>
                          </a:solidFill>
                          <a:latin typeface="+mn-lt"/>
                          <a:ea typeface="+mn-ea"/>
                          <a:cs typeface="Arial" panose="020B0604020202020204" pitchFamily="34" charset="0"/>
                        </a:rPr>
                        <a:t>Sharing RQ by MX</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1</a:t>
                      </a:r>
                      <a:endParaRPr lang="en-IN"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IN" sz="1800" b="0" kern="1200" dirty="0">
                          <a:solidFill>
                            <a:schemeClr val="dk1"/>
                          </a:solidFill>
                          <a:latin typeface="+mn-lt"/>
                          <a:ea typeface="+mn-ea"/>
                          <a:cs typeface="Arial" panose="020B0604020202020204" pitchFamily="34" charset="0"/>
                        </a:rPr>
                        <a:t>27</a:t>
                      </a:r>
                      <a:r>
                        <a:rPr lang="en-IN" sz="1800" b="0" kern="1200" baseline="30000" dirty="0">
                          <a:solidFill>
                            <a:schemeClr val="dk1"/>
                          </a:solidFill>
                          <a:latin typeface="+mn-lt"/>
                          <a:ea typeface="+mn-ea"/>
                          <a:cs typeface="Arial" panose="020B0604020202020204" pitchFamily="34" charset="0"/>
                        </a:rPr>
                        <a:t>th</a:t>
                      </a:r>
                      <a:r>
                        <a:rPr lang="en-IN" sz="1800" b="0" kern="1200" dirty="0">
                          <a:solidFill>
                            <a:schemeClr val="dk1"/>
                          </a:solidFill>
                          <a:latin typeface="+mn-lt"/>
                          <a:ea typeface="+mn-ea"/>
                          <a:cs typeface="Arial" panose="020B0604020202020204" pitchFamily="34" charset="0"/>
                        </a:rPr>
                        <a:t> March</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387736"/>
                  </a:ext>
                </a:extLst>
              </a:tr>
              <a:tr h="238319">
                <a:tc>
                  <a:txBody>
                    <a:bodyPr/>
                    <a:lstStyle/>
                    <a:p>
                      <a:pPr marL="67945" marR="0" lvl="0" indent="0" algn="l" defTabSz="914400" rtl="0" eaLnBrk="1" fontAlgn="auto" latinLnBrk="0" hangingPunct="1">
                        <a:lnSpc>
                          <a:spcPct val="100000"/>
                        </a:lnSpc>
                        <a:spcBef>
                          <a:spcPts val="470"/>
                        </a:spcBef>
                        <a:spcAft>
                          <a:spcPts val="0"/>
                        </a:spcAft>
                        <a:buClrTx/>
                        <a:buSzTx/>
                        <a:buFontTx/>
                        <a:buNone/>
                        <a:tabLst/>
                        <a:defRPr/>
                      </a:pPr>
                      <a:r>
                        <a:rPr lang="en-US" sz="1800" b="0" kern="1200" spc="-5" dirty="0">
                          <a:solidFill>
                            <a:schemeClr val="dk1"/>
                          </a:solidFill>
                          <a:latin typeface="+mn-lt"/>
                          <a:ea typeface="+mn-ea"/>
                          <a:cs typeface="Arial" panose="020B0604020202020204" pitchFamily="34" charset="0"/>
                        </a:rPr>
                        <a:t>Approval on RQ by client </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1</a:t>
                      </a:r>
                      <a:endParaRPr lang="en-IN"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IN" sz="1800" b="0" kern="1200" dirty="0">
                          <a:solidFill>
                            <a:schemeClr val="dk1"/>
                          </a:solidFill>
                          <a:latin typeface="+mn-lt"/>
                          <a:ea typeface="+mn-ea"/>
                          <a:cs typeface="Arial" panose="020B0604020202020204" pitchFamily="34" charset="0"/>
                        </a:rPr>
                        <a:t>27</a:t>
                      </a:r>
                      <a:r>
                        <a:rPr lang="en-IN" sz="1800" b="0" kern="1200" baseline="30000" dirty="0">
                          <a:solidFill>
                            <a:schemeClr val="dk1"/>
                          </a:solidFill>
                          <a:latin typeface="+mn-lt"/>
                          <a:ea typeface="+mn-ea"/>
                          <a:cs typeface="Arial" panose="020B0604020202020204" pitchFamily="34" charset="0"/>
                        </a:rPr>
                        <a:t>th</a:t>
                      </a:r>
                      <a:r>
                        <a:rPr lang="en-IN" sz="1800" b="0" kern="1200" dirty="0">
                          <a:solidFill>
                            <a:schemeClr val="dk1"/>
                          </a:solidFill>
                          <a:latin typeface="+mn-lt"/>
                          <a:ea typeface="+mn-ea"/>
                          <a:cs typeface="Arial" panose="020B0604020202020204" pitchFamily="34" charset="0"/>
                        </a:rPr>
                        <a:t> March</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038262"/>
                  </a:ext>
                </a:extLst>
              </a:tr>
              <a:tr h="238319">
                <a:tc>
                  <a:txBody>
                    <a:bodyPr/>
                    <a:lstStyle/>
                    <a:p>
                      <a:pPr marL="67945" marR="0" lvl="0" indent="0" algn="l" defTabSz="914400" rtl="0" eaLnBrk="1" fontAlgn="auto" latinLnBrk="0" hangingPunct="1">
                        <a:lnSpc>
                          <a:spcPct val="100000"/>
                        </a:lnSpc>
                        <a:spcBef>
                          <a:spcPts val="470"/>
                        </a:spcBef>
                        <a:spcAft>
                          <a:spcPts val="0"/>
                        </a:spcAft>
                        <a:buClrTx/>
                        <a:buSzTx/>
                        <a:buFontTx/>
                        <a:buNone/>
                        <a:tabLst/>
                        <a:defRPr/>
                      </a:pPr>
                      <a:r>
                        <a:rPr lang="en-US" sz="1800" b="0" kern="1200" spc="-5" dirty="0">
                          <a:solidFill>
                            <a:schemeClr val="dk1"/>
                          </a:solidFill>
                          <a:latin typeface="+mn-lt"/>
                          <a:ea typeface="+mn-ea"/>
                          <a:cs typeface="Arial" panose="020B0604020202020204" pitchFamily="34" charset="0"/>
                        </a:rPr>
                        <a:t>Briefing and fieldwork setup </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1</a:t>
                      </a:r>
                      <a:endParaRPr lang="en-IN"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IN" sz="1800" b="0" kern="1200" dirty="0">
                          <a:solidFill>
                            <a:schemeClr val="dk1"/>
                          </a:solidFill>
                          <a:latin typeface="+mn-lt"/>
                          <a:ea typeface="+mn-ea"/>
                          <a:cs typeface="Arial" panose="020B0604020202020204" pitchFamily="34" charset="0"/>
                        </a:rPr>
                        <a:t>27</a:t>
                      </a:r>
                      <a:r>
                        <a:rPr lang="en-IN" sz="1800" b="0" kern="1200" baseline="30000" dirty="0">
                          <a:solidFill>
                            <a:schemeClr val="dk1"/>
                          </a:solidFill>
                          <a:latin typeface="+mn-lt"/>
                          <a:ea typeface="+mn-ea"/>
                          <a:cs typeface="Arial" panose="020B0604020202020204" pitchFamily="34" charset="0"/>
                        </a:rPr>
                        <a:t>th</a:t>
                      </a:r>
                      <a:r>
                        <a:rPr lang="en-IN" sz="1800" b="0" kern="1200" dirty="0">
                          <a:solidFill>
                            <a:schemeClr val="dk1"/>
                          </a:solidFill>
                          <a:latin typeface="+mn-lt"/>
                          <a:ea typeface="+mn-ea"/>
                          <a:cs typeface="Arial" panose="020B0604020202020204" pitchFamily="34" charset="0"/>
                        </a:rPr>
                        <a:t> March</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4620630"/>
                  </a:ext>
                </a:extLst>
              </a:tr>
              <a:tr h="238319">
                <a:tc>
                  <a:txBody>
                    <a:bodyPr/>
                    <a:lstStyle/>
                    <a:p>
                      <a:pPr marL="67945" marR="0" indent="0" algn="l" defTabSz="914400" rtl="0" eaLnBrk="1" fontAlgn="auto" latinLnBrk="0" hangingPunct="1">
                        <a:lnSpc>
                          <a:spcPct val="100000"/>
                        </a:lnSpc>
                        <a:spcBef>
                          <a:spcPts val="470"/>
                        </a:spcBef>
                        <a:spcAft>
                          <a:spcPts val="0"/>
                        </a:spcAft>
                        <a:buClrTx/>
                        <a:buSzTx/>
                        <a:buFontTx/>
                        <a:buNone/>
                        <a:tabLst/>
                        <a:defRPr/>
                      </a:pPr>
                      <a:r>
                        <a:rPr lang="en-US" sz="1800" b="0" kern="1200" spc="-5" dirty="0">
                          <a:solidFill>
                            <a:schemeClr val="dk1"/>
                          </a:solidFill>
                          <a:latin typeface="+mn-lt"/>
                          <a:ea typeface="+mn-ea"/>
                          <a:cs typeface="Arial" panose="020B0604020202020204" pitchFamily="34" charset="0"/>
                        </a:rPr>
                        <a:t>Recruitment</a:t>
                      </a:r>
                      <a:endParaRPr lang="en-IN" sz="1800" b="0" kern="1200" spc="-5"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2 - 5</a:t>
                      </a: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0"/>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27</a:t>
                      </a:r>
                      <a:r>
                        <a:rPr lang="en-US" sz="1800" b="0" kern="1200" baseline="30000" dirty="0">
                          <a:solidFill>
                            <a:schemeClr val="dk1"/>
                          </a:solidFill>
                          <a:latin typeface="+mn-lt"/>
                          <a:ea typeface="+mn-ea"/>
                          <a:cs typeface="Arial" panose="020B0604020202020204" pitchFamily="34" charset="0"/>
                        </a:rPr>
                        <a:t>th</a:t>
                      </a:r>
                      <a:r>
                        <a:rPr lang="en-US" sz="1800" b="0" kern="1200" dirty="0">
                          <a:solidFill>
                            <a:schemeClr val="dk1"/>
                          </a:solidFill>
                          <a:latin typeface="+mn-lt"/>
                          <a:ea typeface="+mn-ea"/>
                          <a:cs typeface="Arial" panose="020B0604020202020204" pitchFamily="34" charset="0"/>
                        </a:rPr>
                        <a:t> – 30</a:t>
                      </a:r>
                      <a:r>
                        <a:rPr lang="en-US" sz="1800" b="0" kern="1200" baseline="30000" dirty="0">
                          <a:solidFill>
                            <a:schemeClr val="dk1"/>
                          </a:solidFill>
                          <a:latin typeface="+mn-lt"/>
                          <a:ea typeface="+mn-ea"/>
                          <a:cs typeface="Arial" panose="020B0604020202020204" pitchFamily="34" charset="0"/>
                        </a:rPr>
                        <a:t>th</a:t>
                      </a:r>
                      <a:r>
                        <a:rPr lang="en-US" sz="1800" b="0" kern="1200" dirty="0">
                          <a:solidFill>
                            <a:schemeClr val="dk1"/>
                          </a:solidFill>
                          <a:latin typeface="+mn-lt"/>
                          <a:ea typeface="+mn-ea"/>
                          <a:cs typeface="Arial" panose="020B0604020202020204" pitchFamily="34" charset="0"/>
                        </a:rPr>
                        <a:t> </a:t>
                      </a:r>
                      <a:r>
                        <a:rPr lang="en-IN" sz="1800" b="0" kern="1200" dirty="0">
                          <a:solidFill>
                            <a:schemeClr val="dk1"/>
                          </a:solidFill>
                          <a:latin typeface="+mn-lt"/>
                          <a:ea typeface="+mn-ea"/>
                          <a:cs typeface="Arial" panose="020B0604020202020204" pitchFamily="34" charset="0"/>
                        </a:rPr>
                        <a:t>March</a:t>
                      </a:r>
                      <a:endParaRPr lang="en-US" sz="1800" b="0" kern="1200" dirty="0">
                        <a:solidFill>
                          <a:schemeClr val="dk1"/>
                        </a:solidFill>
                        <a:latin typeface="+mn-lt"/>
                        <a:ea typeface="+mn-ea"/>
                        <a:cs typeface="Arial" panose="020B0604020202020204" pitchFamily="34" charset="0"/>
                      </a:endParaRPr>
                    </a:p>
                  </a:txBody>
                  <a:tcPr marL="0" marR="0" marT="596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8816">
                <a:tc>
                  <a:txBody>
                    <a:bodyPr/>
                    <a:lstStyle/>
                    <a:p>
                      <a:pPr marL="67945" marR="0" indent="0" algn="l" defTabSz="914400" rtl="0" eaLnBrk="1" fontAlgn="auto" latinLnBrk="0" hangingPunct="1">
                        <a:lnSpc>
                          <a:spcPct val="100000"/>
                        </a:lnSpc>
                        <a:spcBef>
                          <a:spcPts val="475"/>
                        </a:spcBef>
                        <a:spcAft>
                          <a:spcPts val="0"/>
                        </a:spcAft>
                        <a:buClrTx/>
                        <a:buSzTx/>
                        <a:buFontTx/>
                        <a:buNone/>
                        <a:tabLst/>
                        <a:defRPr/>
                      </a:pPr>
                      <a:r>
                        <a:rPr lang="en-US" sz="1800" b="0" kern="1200" spc="-5" dirty="0">
                          <a:solidFill>
                            <a:schemeClr val="dk1"/>
                          </a:solidFill>
                          <a:latin typeface="+mn-lt"/>
                          <a:ea typeface="+mn-ea"/>
                          <a:cs typeface="Arial" panose="020B0604020202020204" pitchFamily="34" charset="0"/>
                        </a:rPr>
                        <a:t>Completion of fieldwork by MX</a:t>
                      </a:r>
                    </a:p>
                    <a:p>
                      <a:pPr marL="67945" marR="0" lvl="0" indent="0" algn="l" defTabSz="914400" rtl="0" eaLnBrk="1" fontAlgn="auto" latinLnBrk="0" hangingPunct="1">
                        <a:lnSpc>
                          <a:spcPct val="100000"/>
                        </a:lnSpc>
                        <a:spcBef>
                          <a:spcPts val="475"/>
                        </a:spcBef>
                        <a:spcAft>
                          <a:spcPts val="0"/>
                        </a:spcAft>
                        <a:buClrTx/>
                        <a:buSzTx/>
                        <a:buFontTx/>
                        <a:buNone/>
                        <a:tabLst/>
                        <a:defRPr/>
                      </a:pPr>
                      <a:r>
                        <a:rPr lang="en-US" sz="1400" b="0" kern="1200" dirty="0">
                          <a:solidFill>
                            <a:schemeClr val="dk1"/>
                          </a:solidFill>
                          <a:latin typeface="+mn-lt"/>
                          <a:ea typeface="+mn-ea"/>
                          <a:cs typeface="Arial" panose="020B0604020202020204" pitchFamily="34" charset="0"/>
                        </a:rPr>
                        <a:t>(suggested to keep 1 buffer day, if needed, for any exigency / shortfall)</a:t>
                      </a:r>
                      <a:endParaRPr lang="en-US" sz="1800" b="0" kern="1200" dirty="0">
                        <a:solidFill>
                          <a:schemeClr val="dk1"/>
                        </a:solidFill>
                        <a:latin typeface="+mn-lt"/>
                        <a:ea typeface="+mn-ea"/>
                        <a:cs typeface="Arial" panose="020B0604020202020204" pitchFamily="34" charset="0"/>
                      </a:endParaRPr>
                    </a:p>
                  </a:txBody>
                  <a:tcPr marL="0" marR="0" marT="603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5"/>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6</a:t>
                      </a:r>
                    </a:p>
                  </a:txBody>
                  <a:tcPr marL="0" marR="0" marT="603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lvl="0" indent="0" algn="ctr" defTabSz="914400" rtl="0" eaLnBrk="1" fontAlgn="auto" latinLnBrk="0" hangingPunct="1">
                        <a:lnSpc>
                          <a:spcPct val="100000"/>
                        </a:lnSpc>
                        <a:spcBef>
                          <a:spcPts val="475"/>
                        </a:spcBef>
                        <a:spcAft>
                          <a:spcPts val="0"/>
                        </a:spcAft>
                        <a:buClrTx/>
                        <a:buSzTx/>
                        <a:buFontTx/>
                        <a:buNone/>
                        <a:tabLst/>
                        <a:defRPr/>
                      </a:pPr>
                      <a:r>
                        <a:rPr lang="en-US" sz="1800" b="0" kern="1200" dirty="0">
                          <a:solidFill>
                            <a:schemeClr val="dk1"/>
                          </a:solidFill>
                          <a:latin typeface="+mn-lt"/>
                          <a:ea typeface="+mn-ea"/>
                          <a:cs typeface="Arial" panose="020B0604020202020204" pitchFamily="34" charset="0"/>
                        </a:rPr>
                        <a:t>31</a:t>
                      </a:r>
                      <a:r>
                        <a:rPr lang="en-US" sz="1800" b="0" kern="1200" baseline="30000" dirty="0">
                          <a:solidFill>
                            <a:schemeClr val="dk1"/>
                          </a:solidFill>
                          <a:latin typeface="+mn-lt"/>
                          <a:ea typeface="+mn-ea"/>
                          <a:cs typeface="Arial" panose="020B0604020202020204" pitchFamily="34" charset="0"/>
                        </a:rPr>
                        <a:t>st</a:t>
                      </a:r>
                      <a:r>
                        <a:rPr lang="en-US" sz="1800" b="0" kern="1200" dirty="0">
                          <a:solidFill>
                            <a:schemeClr val="dk1"/>
                          </a:solidFill>
                          <a:latin typeface="+mn-lt"/>
                          <a:ea typeface="+mn-ea"/>
                          <a:cs typeface="Arial" panose="020B0604020202020204" pitchFamily="34" charset="0"/>
                        </a:rPr>
                        <a:t> </a:t>
                      </a:r>
                      <a:r>
                        <a:rPr lang="en-IN" sz="1800" b="0" kern="1200" dirty="0">
                          <a:solidFill>
                            <a:schemeClr val="dk1"/>
                          </a:solidFill>
                          <a:latin typeface="+mn-lt"/>
                          <a:ea typeface="+mn-ea"/>
                          <a:cs typeface="Arial" panose="020B0604020202020204" pitchFamily="34" charset="0"/>
                        </a:rPr>
                        <a:t>March</a:t>
                      </a:r>
                      <a:endParaRPr lang="en-US" sz="1800" b="0" kern="1200" dirty="0">
                        <a:solidFill>
                          <a:schemeClr val="dk1"/>
                        </a:solidFill>
                        <a:latin typeface="+mn-lt"/>
                        <a:ea typeface="+mn-ea"/>
                        <a:cs typeface="Arial" panose="020B0604020202020204" pitchFamily="34" charset="0"/>
                      </a:endParaRPr>
                    </a:p>
                  </a:txBody>
                  <a:tcPr marL="0" marR="0" marT="603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662440"/>
                  </a:ext>
                </a:extLst>
              </a:tr>
            </a:tbl>
          </a:graphicData>
        </a:graphic>
      </p:graphicFrame>
      <p:sp>
        <p:nvSpPr>
          <p:cNvPr id="4" name="TextBox 3">
            <a:extLst>
              <a:ext uri="{FF2B5EF4-FFF2-40B4-BE49-F238E27FC236}">
                <a16:creationId xmlns:a16="http://schemas.microsoft.com/office/drawing/2014/main" id="{C1E6E234-9445-4DF6-4EB3-CEF0265A73F3}"/>
              </a:ext>
            </a:extLst>
          </p:cNvPr>
          <p:cNvSpPr txBox="1"/>
          <p:nvPr/>
        </p:nvSpPr>
        <p:spPr>
          <a:xfrm>
            <a:off x="606024" y="4711651"/>
            <a:ext cx="8004576" cy="1169551"/>
          </a:xfrm>
          <a:prstGeom prst="rect">
            <a:avLst/>
          </a:prstGeom>
          <a:noFill/>
        </p:spPr>
        <p:txBody>
          <a:bodyPr wrap="square">
            <a:spAutoFit/>
          </a:bodyPr>
          <a:lstStyle/>
          <a:p>
            <a:r>
              <a:rPr lang="en-IN" sz="1400" i="1" dirty="0">
                <a:solidFill>
                  <a:srgbClr val="000000"/>
                </a:solidFill>
                <a:latin typeface="+mj-lt"/>
                <a:ea typeface="Times New Roman" panose="02020603050405020304" pitchFamily="18" charset="0"/>
                <a:cs typeface="Arial" panose="020B0604020202020204" pitchFamily="34" charset="0"/>
              </a:rPr>
              <a:t>The project progress will be dependent on external situations and government restrictions and expert advice </a:t>
            </a:r>
          </a:p>
          <a:p>
            <a:r>
              <a:rPr lang="en-IN" sz="1400" i="1" dirty="0">
                <a:solidFill>
                  <a:srgbClr val="000000"/>
                </a:solidFill>
                <a:latin typeface="+mj-lt"/>
                <a:cs typeface="Arial" panose="020B0604020202020204" pitchFamily="34" charset="0"/>
              </a:rPr>
              <a:t>In case the dates coincide with weekend / public holiday, the scheduled task would be assigned for the immediate next working day.</a:t>
            </a:r>
          </a:p>
          <a:p>
            <a:endParaRPr lang="en-IN" sz="1400" i="1" dirty="0">
              <a:solidFill>
                <a:srgbClr val="000000"/>
              </a:solidFill>
              <a:latin typeface="+mj-lt"/>
              <a:cs typeface="Arial" panose="020B0604020202020204" pitchFamily="34" charset="0"/>
            </a:endParaRPr>
          </a:p>
          <a:p>
            <a:r>
              <a:rPr lang="en-IN" sz="1400" i="1" dirty="0">
                <a:solidFill>
                  <a:srgbClr val="000000"/>
                </a:solidFill>
                <a:latin typeface="+mj-lt"/>
                <a:cs typeface="Arial" panose="020B0604020202020204" pitchFamily="34" charset="0"/>
              </a:rPr>
              <a:t>In case of any expected / actual delay, the same would be communicated effectively on time.</a:t>
            </a:r>
            <a:endParaRPr lang="en-IN" sz="1400" i="1" dirty="0">
              <a:latin typeface="+mj-lt"/>
            </a:endParaRPr>
          </a:p>
        </p:txBody>
      </p:sp>
    </p:spTree>
    <p:extLst>
      <p:ext uri="{BB962C8B-B14F-4D97-AF65-F5344CB8AC3E}">
        <p14:creationId xmlns:p14="http://schemas.microsoft.com/office/powerpoint/2010/main" val="201265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 Network of Networks | Anna Lindh Foundation">
            <a:extLst>
              <a:ext uri="{FF2B5EF4-FFF2-40B4-BE49-F238E27FC236}">
                <a16:creationId xmlns:a16="http://schemas.microsoft.com/office/drawing/2014/main" id="{0FAB5958-235A-4273-BBD2-9D6389156C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54"/>
          <a:stretch/>
        </p:blipFill>
        <p:spPr bwMode="auto">
          <a:xfrm>
            <a:off x="0" y="1384286"/>
            <a:ext cx="12192000" cy="4864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4F56608-6817-48B5-8407-C30CCD1F5114}"/>
              </a:ext>
            </a:extLst>
          </p:cNvPr>
          <p:cNvSpPr/>
          <p:nvPr/>
        </p:nvSpPr>
        <p:spPr>
          <a:xfrm>
            <a:off x="10690" y="2016556"/>
            <a:ext cx="3456410" cy="4231844"/>
          </a:xfrm>
          <a:prstGeom prst="roundRect">
            <a:avLst/>
          </a:prstGeom>
          <a:solidFill>
            <a:srgbClr val="DE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marL="285750" indent="-285750">
              <a:buFont typeface="Arial" panose="020B0604020202020204" pitchFamily="34" charset="0"/>
              <a:buChar char="•"/>
            </a:pPr>
            <a:r>
              <a:rPr lang="en-US" dirty="0"/>
              <a:t>Go ahead and timely PO (prior to start of fieldwork) and advance </a:t>
            </a:r>
          </a:p>
          <a:p>
            <a:pPr marL="285750" indent="-285750">
              <a:buFont typeface="Arial" panose="020B0604020202020204" pitchFamily="34" charset="0"/>
              <a:buChar char="•"/>
            </a:pPr>
            <a:r>
              <a:rPr lang="en-US" dirty="0"/>
              <a:t>Concept / pack to be tested</a:t>
            </a:r>
          </a:p>
          <a:p>
            <a:pPr marL="285750" indent="-285750">
              <a:buFont typeface="Arial" panose="020B0604020202020204" pitchFamily="34" charset="0"/>
              <a:buChar char="•"/>
            </a:pPr>
            <a:r>
              <a:rPr lang="en-US" dirty="0"/>
              <a:t>Discussion Guide </a:t>
            </a:r>
          </a:p>
          <a:p>
            <a:pPr marL="285750" indent="-285750">
              <a:buFont typeface="Arial" panose="020B0604020202020204" pitchFamily="34" charset="0"/>
              <a:buChar char="•"/>
            </a:pPr>
            <a:r>
              <a:rPr lang="en-US" dirty="0"/>
              <a:t>Approval </a:t>
            </a:r>
          </a:p>
        </p:txBody>
      </p:sp>
      <p:sp>
        <p:nvSpPr>
          <p:cNvPr id="10" name="Oval 9">
            <a:extLst>
              <a:ext uri="{FF2B5EF4-FFF2-40B4-BE49-F238E27FC236}">
                <a16:creationId xmlns:a16="http://schemas.microsoft.com/office/drawing/2014/main" id="{37964A70-022D-47AE-B4D0-076E267BB396}"/>
              </a:ext>
            </a:extLst>
          </p:cNvPr>
          <p:cNvSpPr/>
          <p:nvPr/>
        </p:nvSpPr>
        <p:spPr>
          <a:xfrm>
            <a:off x="2337793" y="1325856"/>
            <a:ext cx="2279992" cy="2092857"/>
          </a:xfrm>
          <a:prstGeom prst="ellipse">
            <a:avLst/>
          </a:prstGeom>
          <a:solidFill>
            <a:srgbClr val="DE36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mj-lt"/>
                <a:ea typeface="+mj-ea"/>
                <a:cs typeface="+mj-cs"/>
              </a:rPr>
              <a:t>From Client</a:t>
            </a:r>
            <a:endParaRPr lang="en-US" sz="2800" b="1" dirty="0">
              <a:solidFill>
                <a:schemeClr val="bg1"/>
              </a:solidFill>
              <a:latin typeface="+mj-lt"/>
              <a:ea typeface="+mj-ea"/>
              <a:cs typeface="+mj-cs"/>
            </a:endParaRPr>
          </a:p>
        </p:txBody>
      </p:sp>
      <p:sp>
        <p:nvSpPr>
          <p:cNvPr id="11" name="Rectangle: Rounded Corners 10">
            <a:extLst>
              <a:ext uri="{FF2B5EF4-FFF2-40B4-BE49-F238E27FC236}">
                <a16:creationId xmlns:a16="http://schemas.microsoft.com/office/drawing/2014/main" id="{A999B60F-9914-43C3-B661-3A30FF41C293}"/>
              </a:ext>
            </a:extLst>
          </p:cNvPr>
          <p:cNvSpPr/>
          <p:nvPr/>
        </p:nvSpPr>
        <p:spPr>
          <a:xfrm>
            <a:off x="8553834" y="1642320"/>
            <a:ext cx="3456410" cy="4231844"/>
          </a:xfrm>
          <a:prstGeom prst="roundRect">
            <a:avLst/>
          </a:prstGeom>
          <a:solidFill>
            <a:srgbClr val="F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lnSpc>
                <a:spcPct val="150000"/>
              </a:lnSpc>
              <a:buFont typeface="Arial" panose="020B0604020202020204" pitchFamily="34" charset="0"/>
              <a:buChar char="•"/>
            </a:pPr>
            <a:r>
              <a:rPr lang="en-US" sz="1800" dirty="0">
                <a:solidFill>
                  <a:schemeClr val="tx1"/>
                </a:solidFill>
              </a:rPr>
              <a:t>Fieldwork planning and project management </a:t>
            </a:r>
          </a:p>
          <a:p>
            <a:pPr marL="285750" indent="-285750">
              <a:lnSpc>
                <a:spcPct val="150000"/>
              </a:lnSpc>
              <a:buFont typeface="Arial" panose="020B0604020202020204" pitchFamily="34" charset="0"/>
              <a:buChar char="•"/>
            </a:pPr>
            <a:r>
              <a:rPr lang="en-US" sz="1800" dirty="0">
                <a:solidFill>
                  <a:schemeClr val="tx1"/>
                </a:solidFill>
              </a:rPr>
              <a:t>Recruitment questionnaire </a:t>
            </a:r>
          </a:p>
          <a:p>
            <a:pPr marL="285750" indent="-285750">
              <a:lnSpc>
                <a:spcPct val="150000"/>
              </a:lnSpc>
              <a:buFont typeface="Arial" panose="020B0604020202020204" pitchFamily="34" charset="0"/>
              <a:buChar char="•"/>
            </a:pPr>
            <a:r>
              <a:rPr lang="en-US" sz="1800" dirty="0">
                <a:solidFill>
                  <a:schemeClr val="tx1"/>
                </a:solidFill>
              </a:rPr>
              <a:t>Recruitment</a:t>
            </a:r>
            <a:endParaRPr lang="en-US" dirty="0">
              <a:solidFill>
                <a:schemeClr val="tx1"/>
              </a:solidFill>
            </a:endParaRPr>
          </a:p>
          <a:p>
            <a:pPr marL="285750" indent="-285750">
              <a:lnSpc>
                <a:spcPct val="150000"/>
              </a:lnSpc>
              <a:buFont typeface="Arial" panose="020B0604020202020204" pitchFamily="34" charset="0"/>
              <a:buChar char="•"/>
            </a:pPr>
            <a:endParaRPr lang="en-US" dirty="0">
              <a:solidFill>
                <a:schemeClr val="tx1"/>
              </a:solidFill>
            </a:endParaRPr>
          </a:p>
          <a:p>
            <a:pPr marL="285750" indent="-285750">
              <a:lnSpc>
                <a:spcPct val="150000"/>
              </a:lnSpc>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2" name="Oval 11">
            <a:extLst>
              <a:ext uri="{FF2B5EF4-FFF2-40B4-BE49-F238E27FC236}">
                <a16:creationId xmlns:a16="http://schemas.microsoft.com/office/drawing/2014/main" id="{C5E3E5BB-6A08-40C8-84DF-E567400F3EC0}"/>
              </a:ext>
            </a:extLst>
          </p:cNvPr>
          <p:cNvSpPr/>
          <p:nvPr/>
        </p:nvSpPr>
        <p:spPr>
          <a:xfrm>
            <a:off x="7413838" y="4155543"/>
            <a:ext cx="2279992" cy="2092857"/>
          </a:xfrm>
          <a:prstGeom prst="ellipse">
            <a:avLst/>
          </a:prstGeom>
          <a:solidFill>
            <a:srgbClr val="FFCD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mj-lt"/>
                <a:ea typeface="+mj-ea"/>
                <a:cs typeface="+mj-cs"/>
              </a:rPr>
              <a:t>From Market Xcel</a:t>
            </a:r>
            <a:endParaRPr lang="en-US" sz="2800" b="1" dirty="0">
              <a:solidFill>
                <a:schemeClr val="tx1"/>
              </a:solidFill>
              <a:latin typeface="+mj-lt"/>
              <a:ea typeface="+mj-ea"/>
              <a:cs typeface="+mj-cs"/>
            </a:endParaRPr>
          </a:p>
        </p:txBody>
      </p:sp>
      <p:sp>
        <p:nvSpPr>
          <p:cNvPr id="13" name="Title 1">
            <a:extLst>
              <a:ext uri="{FF2B5EF4-FFF2-40B4-BE49-F238E27FC236}">
                <a16:creationId xmlns:a16="http://schemas.microsoft.com/office/drawing/2014/main" id="{DAA3E0F8-5BEF-AB05-1164-78D82A9F71B6}"/>
              </a:ext>
            </a:extLst>
          </p:cNvPr>
          <p:cNvSpPr txBox="1">
            <a:spLocks/>
          </p:cNvSpPr>
          <p:nvPr/>
        </p:nvSpPr>
        <p:spPr>
          <a:xfrm>
            <a:off x="374754" y="65242"/>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1"/>
                </a:solidFill>
                <a:latin typeface="+mj-lt"/>
                <a:ea typeface="+mj-ea"/>
                <a:cs typeface="+mj-cs"/>
              </a:rPr>
              <a:t>DELIVERABLES</a:t>
            </a:r>
          </a:p>
        </p:txBody>
      </p:sp>
    </p:spTree>
    <p:extLst>
      <p:ext uri="{BB962C8B-B14F-4D97-AF65-F5344CB8AC3E}">
        <p14:creationId xmlns:p14="http://schemas.microsoft.com/office/powerpoint/2010/main" val="395794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4088A-D9CF-4551-919D-3AC5BCC961C1}"/>
              </a:ext>
            </a:extLst>
          </p:cNvPr>
          <p:cNvSpPr/>
          <p:nvPr/>
        </p:nvSpPr>
        <p:spPr>
          <a:xfrm>
            <a:off x="374754" y="980190"/>
            <a:ext cx="3965234" cy="3708849"/>
          </a:xfrm>
          <a:prstGeom prst="rect">
            <a:avLst/>
          </a:prstGeom>
          <a:blipFill rotWithShape="1">
            <a:blip r:embed="rId2" cstate="print">
              <a:extLst>
                <a:ext uri="{28A0092B-C50C-407E-A947-70E740481C1C}">
                  <a14:useLocalDpi xmlns:a14="http://schemas.microsoft.com/office/drawing/2010/main" val="0"/>
                </a:ext>
              </a:extLst>
            </a:blip>
            <a:srcRect/>
            <a:stretch>
              <a:fillRect t="-9000" b="-9000"/>
            </a:stretch>
          </a:blipFill>
          <a:ln>
            <a:solidFill>
              <a:srgbClr val="D09326"/>
            </a:solid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IN" dirty="0"/>
          </a:p>
        </p:txBody>
      </p:sp>
      <p:sp>
        <p:nvSpPr>
          <p:cNvPr id="8" name="Title 1">
            <a:extLst>
              <a:ext uri="{FF2B5EF4-FFF2-40B4-BE49-F238E27FC236}">
                <a16:creationId xmlns:a16="http://schemas.microsoft.com/office/drawing/2014/main" id="{17AD4D4D-C60A-8386-9267-0D9AFC820845}"/>
              </a:ext>
            </a:extLst>
          </p:cNvPr>
          <p:cNvSpPr txBox="1">
            <a:spLocks/>
          </p:cNvSpPr>
          <p:nvPr/>
        </p:nvSpPr>
        <p:spPr>
          <a:xfrm>
            <a:off x="374754" y="65242"/>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1"/>
                </a:solidFill>
                <a:latin typeface="+mj-lt"/>
                <a:ea typeface="+mj-ea"/>
                <a:cs typeface="+mj-cs"/>
              </a:rPr>
              <a:t>INVESTMENT – OPTION 1 (WITHOUT MODERATION)</a:t>
            </a:r>
          </a:p>
        </p:txBody>
      </p:sp>
      <p:sp>
        <p:nvSpPr>
          <p:cNvPr id="3" name="TextBox 2">
            <a:extLst>
              <a:ext uri="{FF2B5EF4-FFF2-40B4-BE49-F238E27FC236}">
                <a16:creationId xmlns:a16="http://schemas.microsoft.com/office/drawing/2014/main" id="{C69E40AD-1057-883F-147A-216082683859}"/>
              </a:ext>
            </a:extLst>
          </p:cNvPr>
          <p:cNvSpPr txBox="1"/>
          <p:nvPr/>
        </p:nvSpPr>
        <p:spPr>
          <a:xfrm>
            <a:off x="4592124" y="4232331"/>
            <a:ext cx="7469762" cy="1384995"/>
          </a:xfrm>
          <a:prstGeom prst="rect">
            <a:avLst/>
          </a:prstGeom>
          <a:noFill/>
        </p:spPr>
        <p:txBody>
          <a:bodyPr wrap="square" rtlCol="0">
            <a:spAutoFit/>
          </a:bodyPr>
          <a:lstStyle/>
          <a:p>
            <a:r>
              <a:rPr lang="en-IN" sz="1400" i="1" dirty="0"/>
              <a:t>The above cost, does not include:</a:t>
            </a:r>
          </a:p>
          <a:p>
            <a:pPr marL="285750" indent="-285750">
              <a:buFont typeface="Arial" panose="020B0604020202020204" pitchFamily="34" charset="0"/>
              <a:buChar char="•"/>
            </a:pPr>
            <a:r>
              <a:rPr lang="en-IN" sz="1400" i="1" dirty="0"/>
              <a:t>GST / other applicable taxes</a:t>
            </a:r>
          </a:p>
          <a:p>
            <a:pPr marL="285750" indent="-285750">
              <a:buFont typeface="Arial" panose="020B0604020202020204" pitchFamily="34" charset="0"/>
              <a:buChar char="•"/>
            </a:pPr>
            <a:r>
              <a:rPr lang="en-IN" sz="1400" i="1" dirty="0"/>
              <a:t>Cost for discussion guide, moderation, recording and transcription</a:t>
            </a:r>
          </a:p>
          <a:p>
            <a:pPr marL="285750" indent="-285750">
              <a:buFont typeface="Arial" panose="020B0604020202020204" pitchFamily="34" charset="0"/>
              <a:buChar char="•"/>
            </a:pPr>
            <a:r>
              <a:rPr lang="en-IN" sz="1400" i="1" dirty="0"/>
              <a:t>Cost for separate venue and equipment for concept / stimuli exposure (if any)</a:t>
            </a:r>
          </a:p>
          <a:p>
            <a:pPr marL="285750" indent="-285750">
              <a:buFont typeface="Arial" panose="020B0604020202020204" pitchFamily="34" charset="0"/>
              <a:buChar char="•"/>
            </a:pPr>
            <a:r>
              <a:rPr lang="en-IN" sz="1400" i="1" dirty="0"/>
              <a:t>Researcher out of station travel and stay cost (would be chargeable additionally)</a:t>
            </a:r>
          </a:p>
          <a:p>
            <a:pPr marL="285750" indent="-285750">
              <a:buFont typeface="Arial" panose="020B0604020202020204" pitchFamily="34" charset="0"/>
              <a:buChar char="•"/>
            </a:pPr>
            <a:r>
              <a:rPr lang="en-US" sz="1400" i="1" dirty="0"/>
              <a:t>Cancellation of scheduled interviews will be chargeable additionally</a:t>
            </a:r>
            <a:endParaRPr lang="en-IN" sz="1400" i="1" dirty="0"/>
          </a:p>
        </p:txBody>
      </p:sp>
      <p:sp>
        <p:nvSpPr>
          <p:cNvPr id="7" name="TextBox 6">
            <a:extLst>
              <a:ext uri="{FF2B5EF4-FFF2-40B4-BE49-F238E27FC236}">
                <a16:creationId xmlns:a16="http://schemas.microsoft.com/office/drawing/2014/main" id="{426CABAC-303C-980B-3FDC-7CD0C9E2A555}"/>
              </a:ext>
            </a:extLst>
          </p:cNvPr>
          <p:cNvSpPr txBox="1"/>
          <p:nvPr/>
        </p:nvSpPr>
        <p:spPr>
          <a:xfrm>
            <a:off x="4592124" y="2799688"/>
            <a:ext cx="7469762" cy="1169551"/>
          </a:xfrm>
          <a:prstGeom prst="rect">
            <a:avLst/>
          </a:prstGeom>
          <a:noFill/>
        </p:spPr>
        <p:txBody>
          <a:bodyPr wrap="square" rtlCol="0">
            <a:spAutoFit/>
          </a:bodyPr>
          <a:lstStyle/>
          <a:p>
            <a:r>
              <a:rPr lang="en-IN" sz="1400" i="1" dirty="0"/>
              <a:t>The above cost for includes:</a:t>
            </a:r>
          </a:p>
          <a:p>
            <a:pPr marL="285750" indent="-285750">
              <a:buFont typeface="Arial" panose="020B0604020202020204" pitchFamily="34" charset="0"/>
              <a:buChar char="•"/>
            </a:pPr>
            <a:r>
              <a:rPr lang="en-IN" sz="1400" i="1" dirty="0"/>
              <a:t>Fieldwork for 3 IDIs with an LOI of </a:t>
            </a:r>
            <a:r>
              <a:rPr lang="en-IN" sz="1400" i="1" dirty="0" err="1"/>
              <a:t>upto</a:t>
            </a:r>
            <a:r>
              <a:rPr lang="en-IN" sz="1400" i="1" dirty="0"/>
              <a:t> 45 minutes in respondent’s homes </a:t>
            </a:r>
          </a:p>
          <a:p>
            <a:pPr marL="285750" indent="-285750">
              <a:buFont typeface="Arial" panose="020B0604020202020204" pitchFamily="34" charset="0"/>
              <a:buChar char="•"/>
            </a:pPr>
            <a:r>
              <a:rPr lang="en-IN" sz="1400" i="1" dirty="0"/>
              <a:t>Recruitment of defined TG and sample </a:t>
            </a:r>
          </a:p>
          <a:p>
            <a:pPr marL="285750" indent="-285750">
              <a:buFont typeface="Arial" panose="020B0604020202020204" pitchFamily="34" charset="0"/>
              <a:buChar char="•"/>
            </a:pPr>
            <a:r>
              <a:rPr lang="en-IN" sz="1400" i="1" dirty="0"/>
              <a:t>Respondent incentive</a:t>
            </a:r>
          </a:p>
          <a:p>
            <a:pPr marL="285750" indent="-285750">
              <a:buFont typeface="Arial" panose="020B0604020202020204" pitchFamily="34" charset="0"/>
              <a:buChar char="•"/>
            </a:pPr>
            <a:r>
              <a:rPr lang="en-IN" sz="1400" i="1" dirty="0"/>
              <a:t>Supervision and coordination </a:t>
            </a:r>
          </a:p>
        </p:txBody>
      </p:sp>
      <p:graphicFrame>
        <p:nvGraphicFramePr>
          <p:cNvPr id="2" name="Table 1">
            <a:extLst>
              <a:ext uri="{FF2B5EF4-FFF2-40B4-BE49-F238E27FC236}">
                <a16:creationId xmlns:a16="http://schemas.microsoft.com/office/drawing/2014/main" id="{918C2A6D-D00A-278E-B8D4-DB22AB6F2C29}"/>
              </a:ext>
            </a:extLst>
          </p:cNvPr>
          <p:cNvGraphicFramePr>
            <a:graphicFrameLocks noGrp="1"/>
          </p:cNvGraphicFramePr>
          <p:nvPr>
            <p:extLst>
              <p:ext uri="{D42A27DB-BD31-4B8C-83A1-F6EECF244321}">
                <p14:modId xmlns:p14="http://schemas.microsoft.com/office/powerpoint/2010/main" val="1177005351"/>
              </p:ext>
            </p:extLst>
          </p:nvPr>
        </p:nvGraphicFramePr>
        <p:xfrm>
          <a:off x="4597062" y="980190"/>
          <a:ext cx="6297713" cy="951270"/>
        </p:xfrm>
        <a:graphic>
          <a:graphicData uri="http://schemas.openxmlformats.org/drawingml/2006/table">
            <a:tbl>
              <a:tblPr firstRow="1" bandRow="1">
                <a:tableStyleId>{7DF18680-E054-41AD-8BC1-D1AEF772440D}</a:tableStyleId>
              </a:tblPr>
              <a:tblGrid>
                <a:gridCol w="4360055">
                  <a:extLst>
                    <a:ext uri="{9D8B030D-6E8A-4147-A177-3AD203B41FA5}">
                      <a16:colId xmlns:a16="http://schemas.microsoft.com/office/drawing/2014/main" val="2264116052"/>
                    </a:ext>
                  </a:extLst>
                </a:gridCol>
                <a:gridCol w="729343">
                  <a:extLst>
                    <a:ext uri="{9D8B030D-6E8A-4147-A177-3AD203B41FA5}">
                      <a16:colId xmlns:a16="http://schemas.microsoft.com/office/drawing/2014/main" val="1841794629"/>
                    </a:ext>
                  </a:extLst>
                </a:gridCol>
                <a:gridCol w="1208315">
                  <a:extLst>
                    <a:ext uri="{9D8B030D-6E8A-4147-A177-3AD203B41FA5}">
                      <a16:colId xmlns:a16="http://schemas.microsoft.com/office/drawing/2014/main" val="2556051329"/>
                    </a:ext>
                  </a:extLst>
                </a:gridCol>
              </a:tblGrid>
              <a:tr h="29415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Item</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Sample</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Total cost </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03798">
                <a:tc>
                  <a:txBody>
                    <a:bodyPr/>
                    <a:lstStyle/>
                    <a:p>
                      <a:pPr marL="0" indent="0" algn="l" defTabSz="914400" rtl="0" eaLnBrk="1" latinLnBrk="0" hangingPunct="1"/>
                      <a:r>
                        <a:rPr lang="en-IN" sz="1600" b="0" kern="1200" dirty="0">
                          <a:solidFill>
                            <a:schemeClr val="dk1"/>
                          </a:solidFill>
                          <a:latin typeface="+mn-lt"/>
                          <a:ea typeface="+mn-ea"/>
                          <a:cs typeface="+mn-cs"/>
                        </a:rPr>
                        <a:t>Recruitment and conducting 3 IDIs at respondent’s homes in Meerut</a:t>
                      </a:r>
                      <a:endParaRPr lang="en-US" sz="1600" b="0" kern="1200" dirty="0">
                        <a:solidFill>
                          <a:schemeClr val="dk1"/>
                        </a:solidFill>
                        <a:latin typeface="+mn-lt"/>
                        <a:ea typeface="+mn-ea"/>
                        <a:cs typeface="+mn-cs"/>
                      </a:endParaRP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tc>
                  <a:txBody>
                    <a:bodyPr/>
                    <a:lstStyle/>
                    <a:p>
                      <a:pPr algn="ctr">
                        <a:spcAft>
                          <a:spcPts val="0"/>
                        </a:spcAft>
                      </a:pPr>
                      <a:r>
                        <a:rPr kumimoji="0" lang="en-US" sz="1600" b="0" kern="1200" baseline="0" dirty="0">
                          <a:solidFill>
                            <a:srgbClr val="000000"/>
                          </a:solidFill>
                          <a:latin typeface="+mj-lt"/>
                          <a:ea typeface="+mn-ea"/>
                          <a:cs typeface="Arial" panose="020B0604020202020204" pitchFamily="34" charset="0"/>
                        </a:rPr>
                        <a:t>3</a:t>
                      </a:r>
                      <a:endParaRPr kumimoji="0" lang="en-IN" sz="1600" b="0" kern="1200" baseline="0" dirty="0">
                        <a:solidFill>
                          <a:srgbClr val="000000"/>
                        </a:solidFill>
                        <a:latin typeface="+mj-lt"/>
                        <a:ea typeface="+mn-ea"/>
                        <a:cs typeface="Arial" panose="020B0604020202020204" pitchFamily="34" charset="0"/>
                      </a:endParaRP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Arial" panose="020B0604020202020204" pitchFamily="34" charset="0"/>
                        </a:rPr>
                        <a:t>52,500</a:t>
                      </a:r>
                    </a:p>
                  </a:txBody>
                  <a:tcPr marL="0" marR="0" marT="9525" marB="0"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extLst>
                  <a:ext uri="{0D108BD9-81ED-4DB2-BD59-A6C34878D82A}">
                    <a16:rowId xmlns:a16="http://schemas.microsoft.com/office/drawing/2014/main" val="2642898747"/>
                  </a:ext>
                </a:extLst>
              </a:tr>
            </a:tbl>
          </a:graphicData>
        </a:graphic>
      </p:graphicFrame>
    </p:spTree>
    <p:extLst>
      <p:ext uri="{BB962C8B-B14F-4D97-AF65-F5344CB8AC3E}">
        <p14:creationId xmlns:p14="http://schemas.microsoft.com/office/powerpoint/2010/main" val="148754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4088A-D9CF-4551-919D-3AC5BCC961C1}"/>
              </a:ext>
            </a:extLst>
          </p:cNvPr>
          <p:cNvSpPr/>
          <p:nvPr/>
        </p:nvSpPr>
        <p:spPr>
          <a:xfrm>
            <a:off x="374754" y="980190"/>
            <a:ext cx="3965234" cy="3708849"/>
          </a:xfrm>
          <a:prstGeom prst="rect">
            <a:avLst/>
          </a:prstGeom>
          <a:blipFill rotWithShape="1">
            <a:blip r:embed="rId2" cstate="print">
              <a:extLst>
                <a:ext uri="{28A0092B-C50C-407E-A947-70E740481C1C}">
                  <a14:useLocalDpi xmlns:a14="http://schemas.microsoft.com/office/drawing/2010/main" val="0"/>
                </a:ext>
              </a:extLst>
            </a:blip>
            <a:srcRect/>
            <a:stretch>
              <a:fillRect t="-9000" b="-9000"/>
            </a:stretch>
          </a:blipFill>
          <a:ln>
            <a:solidFill>
              <a:srgbClr val="D09326"/>
            </a:solid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IN" dirty="0"/>
          </a:p>
        </p:txBody>
      </p:sp>
      <p:sp>
        <p:nvSpPr>
          <p:cNvPr id="8" name="Title 1">
            <a:extLst>
              <a:ext uri="{FF2B5EF4-FFF2-40B4-BE49-F238E27FC236}">
                <a16:creationId xmlns:a16="http://schemas.microsoft.com/office/drawing/2014/main" id="{17AD4D4D-C60A-8386-9267-0D9AFC820845}"/>
              </a:ext>
            </a:extLst>
          </p:cNvPr>
          <p:cNvSpPr txBox="1">
            <a:spLocks/>
          </p:cNvSpPr>
          <p:nvPr/>
        </p:nvSpPr>
        <p:spPr>
          <a:xfrm>
            <a:off x="374754" y="65242"/>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1"/>
                </a:solidFill>
                <a:latin typeface="+mj-lt"/>
                <a:ea typeface="+mj-ea"/>
                <a:cs typeface="+mj-cs"/>
              </a:rPr>
              <a:t>INVESTMENT – OPTION 1 (WITHOUT MODERATION)</a:t>
            </a:r>
          </a:p>
        </p:txBody>
      </p:sp>
      <p:sp>
        <p:nvSpPr>
          <p:cNvPr id="3" name="TextBox 2">
            <a:extLst>
              <a:ext uri="{FF2B5EF4-FFF2-40B4-BE49-F238E27FC236}">
                <a16:creationId xmlns:a16="http://schemas.microsoft.com/office/drawing/2014/main" id="{C69E40AD-1057-883F-147A-216082683859}"/>
              </a:ext>
            </a:extLst>
          </p:cNvPr>
          <p:cNvSpPr txBox="1"/>
          <p:nvPr/>
        </p:nvSpPr>
        <p:spPr>
          <a:xfrm>
            <a:off x="4592124" y="4232331"/>
            <a:ext cx="7469762" cy="1384995"/>
          </a:xfrm>
          <a:prstGeom prst="rect">
            <a:avLst/>
          </a:prstGeom>
          <a:noFill/>
        </p:spPr>
        <p:txBody>
          <a:bodyPr wrap="square" rtlCol="0">
            <a:spAutoFit/>
          </a:bodyPr>
          <a:lstStyle/>
          <a:p>
            <a:r>
              <a:rPr lang="en-IN" sz="1400" i="1" dirty="0"/>
              <a:t>The above cost, does not include:</a:t>
            </a:r>
          </a:p>
          <a:p>
            <a:pPr marL="285750" indent="-285750">
              <a:buFont typeface="Arial" panose="020B0604020202020204" pitchFamily="34" charset="0"/>
              <a:buChar char="•"/>
            </a:pPr>
            <a:r>
              <a:rPr lang="en-IN" sz="1400" i="1" dirty="0"/>
              <a:t>GST / other applicable taxes</a:t>
            </a:r>
          </a:p>
          <a:p>
            <a:pPr marL="285750" indent="-285750">
              <a:buFont typeface="Arial" panose="020B0604020202020204" pitchFamily="34" charset="0"/>
              <a:buChar char="•"/>
            </a:pPr>
            <a:r>
              <a:rPr lang="en-IN" sz="1400" i="1" dirty="0"/>
              <a:t>Cost for discussion guide, recording and transcription</a:t>
            </a:r>
          </a:p>
          <a:p>
            <a:pPr marL="285750" indent="-285750">
              <a:buFont typeface="Arial" panose="020B0604020202020204" pitchFamily="34" charset="0"/>
              <a:buChar char="•"/>
            </a:pPr>
            <a:r>
              <a:rPr lang="en-IN" sz="1400" i="1" dirty="0"/>
              <a:t>Cost for separate venue and equipment for concept / stimuli exposure (if any)</a:t>
            </a:r>
          </a:p>
          <a:p>
            <a:pPr marL="285750" indent="-285750">
              <a:buFont typeface="Arial" panose="020B0604020202020204" pitchFamily="34" charset="0"/>
              <a:buChar char="•"/>
            </a:pPr>
            <a:r>
              <a:rPr lang="en-IN" sz="1400" i="1" dirty="0"/>
              <a:t>Researcher out of station travel and stay cost (would be chargeable additionally)</a:t>
            </a:r>
          </a:p>
          <a:p>
            <a:pPr marL="285750" indent="-285750">
              <a:buFont typeface="Arial" panose="020B0604020202020204" pitchFamily="34" charset="0"/>
              <a:buChar char="•"/>
            </a:pPr>
            <a:r>
              <a:rPr lang="en-US" sz="1400" i="1" dirty="0"/>
              <a:t>Cancellation of scheduled interviews will be chargeable additionally</a:t>
            </a:r>
            <a:endParaRPr lang="en-IN" sz="1400" i="1" dirty="0"/>
          </a:p>
        </p:txBody>
      </p:sp>
      <p:sp>
        <p:nvSpPr>
          <p:cNvPr id="7" name="TextBox 6">
            <a:extLst>
              <a:ext uri="{FF2B5EF4-FFF2-40B4-BE49-F238E27FC236}">
                <a16:creationId xmlns:a16="http://schemas.microsoft.com/office/drawing/2014/main" id="{426CABAC-303C-980B-3FDC-7CD0C9E2A555}"/>
              </a:ext>
            </a:extLst>
          </p:cNvPr>
          <p:cNvSpPr txBox="1"/>
          <p:nvPr/>
        </p:nvSpPr>
        <p:spPr>
          <a:xfrm>
            <a:off x="4592124" y="2571087"/>
            <a:ext cx="7469762" cy="1600438"/>
          </a:xfrm>
          <a:prstGeom prst="rect">
            <a:avLst/>
          </a:prstGeom>
          <a:noFill/>
        </p:spPr>
        <p:txBody>
          <a:bodyPr wrap="square" rtlCol="0">
            <a:spAutoFit/>
          </a:bodyPr>
          <a:lstStyle/>
          <a:p>
            <a:r>
              <a:rPr lang="en-IN" sz="1400" i="1" dirty="0"/>
              <a:t>The above cost for includes:</a:t>
            </a:r>
          </a:p>
          <a:p>
            <a:pPr marL="285750" indent="-285750">
              <a:buFont typeface="Arial" panose="020B0604020202020204" pitchFamily="34" charset="0"/>
              <a:buChar char="•"/>
            </a:pPr>
            <a:r>
              <a:rPr lang="en-IN" sz="1400" i="1" dirty="0"/>
              <a:t>Fieldwork for 3 IDIs with an LOI of </a:t>
            </a:r>
            <a:r>
              <a:rPr lang="en-IN" sz="1400" i="1" dirty="0" err="1"/>
              <a:t>upto</a:t>
            </a:r>
            <a:r>
              <a:rPr lang="en-IN" sz="1400" i="1" dirty="0"/>
              <a:t> 45 minutes in respondent’s homes </a:t>
            </a:r>
          </a:p>
          <a:p>
            <a:pPr marL="285750" indent="-285750">
              <a:buFont typeface="Arial" panose="020B0604020202020204" pitchFamily="34" charset="0"/>
              <a:buChar char="•"/>
            </a:pPr>
            <a:r>
              <a:rPr lang="en-IN" sz="1400" i="1" dirty="0"/>
              <a:t>Recruitment of defined TG and sample </a:t>
            </a:r>
          </a:p>
          <a:p>
            <a:pPr marL="285750" indent="-285750">
              <a:buFont typeface="Arial" panose="020B0604020202020204" pitchFamily="34" charset="0"/>
              <a:buChar char="•"/>
            </a:pPr>
            <a:r>
              <a:rPr lang="en-IN" sz="1400" i="1" dirty="0"/>
              <a:t>Respondent incentive</a:t>
            </a:r>
          </a:p>
          <a:p>
            <a:pPr marL="285750" indent="-285750">
              <a:buFont typeface="Arial" panose="020B0604020202020204" pitchFamily="34" charset="0"/>
              <a:buChar char="•"/>
            </a:pPr>
            <a:r>
              <a:rPr lang="en-IN" sz="1400" i="1" dirty="0"/>
              <a:t>Supervision and coordination </a:t>
            </a:r>
          </a:p>
          <a:p>
            <a:pPr marL="285750" indent="-285750">
              <a:buFont typeface="Arial" panose="020B0604020202020204" pitchFamily="34" charset="0"/>
              <a:buChar char="•"/>
            </a:pPr>
            <a:r>
              <a:rPr lang="en-IN" sz="1400" i="1" dirty="0"/>
              <a:t>Moderation of 3 IDIs and moderator’s travel  </a:t>
            </a:r>
          </a:p>
          <a:p>
            <a:pPr marL="285750" indent="-285750">
              <a:buFont typeface="Arial" panose="020B0604020202020204" pitchFamily="34" charset="0"/>
              <a:buChar char="•"/>
            </a:pPr>
            <a:endParaRPr lang="en-IN" sz="1400" i="1" dirty="0"/>
          </a:p>
        </p:txBody>
      </p:sp>
      <p:graphicFrame>
        <p:nvGraphicFramePr>
          <p:cNvPr id="2" name="Table 1">
            <a:extLst>
              <a:ext uri="{FF2B5EF4-FFF2-40B4-BE49-F238E27FC236}">
                <a16:creationId xmlns:a16="http://schemas.microsoft.com/office/drawing/2014/main" id="{918C2A6D-D00A-278E-B8D4-DB22AB6F2C29}"/>
              </a:ext>
            </a:extLst>
          </p:cNvPr>
          <p:cNvGraphicFramePr>
            <a:graphicFrameLocks noGrp="1"/>
          </p:cNvGraphicFramePr>
          <p:nvPr>
            <p:extLst>
              <p:ext uri="{D42A27DB-BD31-4B8C-83A1-F6EECF244321}">
                <p14:modId xmlns:p14="http://schemas.microsoft.com/office/powerpoint/2010/main" val="53748728"/>
              </p:ext>
            </p:extLst>
          </p:nvPr>
        </p:nvGraphicFramePr>
        <p:xfrm>
          <a:off x="4597062" y="980190"/>
          <a:ext cx="6297713" cy="951270"/>
        </p:xfrm>
        <a:graphic>
          <a:graphicData uri="http://schemas.openxmlformats.org/drawingml/2006/table">
            <a:tbl>
              <a:tblPr firstRow="1" bandRow="1">
                <a:tableStyleId>{7DF18680-E054-41AD-8BC1-D1AEF772440D}</a:tableStyleId>
              </a:tblPr>
              <a:tblGrid>
                <a:gridCol w="4360055">
                  <a:extLst>
                    <a:ext uri="{9D8B030D-6E8A-4147-A177-3AD203B41FA5}">
                      <a16:colId xmlns:a16="http://schemas.microsoft.com/office/drawing/2014/main" val="2264116052"/>
                    </a:ext>
                  </a:extLst>
                </a:gridCol>
                <a:gridCol w="729343">
                  <a:extLst>
                    <a:ext uri="{9D8B030D-6E8A-4147-A177-3AD203B41FA5}">
                      <a16:colId xmlns:a16="http://schemas.microsoft.com/office/drawing/2014/main" val="1841794629"/>
                    </a:ext>
                  </a:extLst>
                </a:gridCol>
                <a:gridCol w="1208315">
                  <a:extLst>
                    <a:ext uri="{9D8B030D-6E8A-4147-A177-3AD203B41FA5}">
                      <a16:colId xmlns:a16="http://schemas.microsoft.com/office/drawing/2014/main" val="2556051329"/>
                    </a:ext>
                  </a:extLst>
                </a:gridCol>
              </a:tblGrid>
              <a:tr h="29415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Item</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Sample</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j-lt"/>
                          <a:cs typeface="Arial" panose="020B0604020202020204" pitchFamily="34" charset="0"/>
                        </a:rPr>
                        <a:t>Total cost </a:t>
                      </a: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03798">
                <a:tc>
                  <a:txBody>
                    <a:bodyPr/>
                    <a:lstStyle/>
                    <a:p>
                      <a:pPr marL="0" indent="0" algn="l" defTabSz="914400" rtl="0" eaLnBrk="1" latinLnBrk="0" hangingPunct="1"/>
                      <a:r>
                        <a:rPr lang="en-IN" sz="1600" b="0" kern="1200" dirty="0">
                          <a:solidFill>
                            <a:schemeClr val="dk1"/>
                          </a:solidFill>
                          <a:latin typeface="+mn-lt"/>
                          <a:ea typeface="+mn-ea"/>
                          <a:cs typeface="+mn-cs"/>
                        </a:rPr>
                        <a:t>Recruitment and conducting 3 IDIs at respondent’s homes in Meerut</a:t>
                      </a:r>
                      <a:endParaRPr lang="en-US" sz="1600" b="0" kern="1200" dirty="0">
                        <a:solidFill>
                          <a:schemeClr val="dk1"/>
                        </a:solidFill>
                        <a:latin typeface="+mn-lt"/>
                        <a:ea typeface="+mn-ea"/>
                        <a:cs typeface="+mn-cs"/>
                      </a:endParaRP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tc>
                  <a:txBody>
                    <a:bodyPr/>
                    <a:lstStyle/>
                    <a:p>
                      <a:pPr algn="ctr">
                        <a:spcAft>
                          <a:spcPts val="0"/>
                        </a:spcAft>
                      </a:pPr>
                      <a:r>
                        <a:rPr kumimoji="0" lang="en-US" sz="1600" b="0" kern="1200" baseline="0" dirty="0">
                          <a:solidFill>
                            <a:srgbClr val="000000"/>
                          </a:solidFill>
                          <a:latin typeface="+mj-lt"/>
                          <a:ea typeface="+mn-ea"/>
                          <a:cs typeface="Arial" panose="020B0604020202020204" pitchFamily="34" charset="0"/>
                        </a:rPr>
                        <a:t>3</a:t>
                      </a:r>
                      <a:endParaRPr kumimoji="0" lang="en-IN" sz="1600" b="0" kern="1200" baseline="0" dirty="0">
                        <a:solidFill>
                          <a:srgbClr val="000000"/>
                        </a:solidFill>
                        <a:latin typeface="+mj-lt"/>
                        <a:ea typeface="+mn-ea"/>
                        <a:cs typeface="Arial" panose="020B0604020202020204" pitchFamily="34" charset="0"/>
                      </a:endParaRPr>
                    </a:p>
                  </a:txBody>
                  <a:tcPr marL="0" marR="0" marT="51816" marB="51816"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Arial" panose="020B0604020202020204" pitchFamily="34" charset="0"/>
                        </a:rPr>
                        <a:t>68,000</a:t>
                      </a:r>
                    </a:p>
                  </a:txBody>
                  <a:tcPr marL="0" marR="0" marT="9525" marB="0" anchor="ctr">
                    <a:lnL w="12700" cap="flat" cmpd="sng" algn="ctr">
                      <a:solidFill>
                        <a:srgbClr val="9E8700"/>
                      </a:solidFill>
                      <a:prstDash val="solid"/>
                      <a:round/>
                      <a:headEnd type="none" w="med" len="med"/>
                      <a:tailEnd type="none" w="med" len="med"/>
                    </a:lnL>
                    <a:lnR w="12700" cap="flat" cmpd="sng" algn="ctr">
                      <a:solidFill>
                        <a:srgbClr val="9E8700"/>
                      </a:solidFill>
                      <a:prstDash val="solid"/>
                      <a:round/>
                      <a:headEnd type="none" w="med" len="med"/>
                      <a:tailEnd type="none" w="med" len="med"/>
                    </a:lnR>
                    <a:lnT w="12700" cap="flat" cmpd="sng" algn="ctr">
                      <a:solidFill>
                        <a:srgbClr val="9E8700"/>
                      </a:solidFill>
                      <a:prstDash val="solid"/>
                      <a:round/>
                      <a:headEnd type="none" w="med" len="med"/>
                      <a:tailEnd type="none" w="med" len="med"/>
                    </a:lnT>
                    <a:lnB w="12700" cap="flat" cmpd="sng" algn="ctr">
                      <a:solidFill>
                        <a:srgbClr val="9E8700"/>
                      </a:solidFill>
                      <a:prstDash val="solid"/>
                      <a:round/>
                      <a:headEnd type="none" w="med" len="med"/>
                      <a:tailEnd type="none" w="med" len="med"/>
                    </a:lnB>
                    <a:noFill/>
                  </a:tcPr>
                </a:tc>
                <a:extLst>
                  <a:ext uri="{0D108BD9-81ED-4DB2-BD59-A6C34878D82A}">
                    <a16:rowId xmlns:a16="http://schemas.microsoft.com/office/drawing/2014/main" val="2642898747"/>
                  </a:ext>
                </a:extLst>
              </a:tr>
            </a:tbl>
          </a:graphicData>
        </a:graphic>
      </p:graphicFrame>
    </p:spTree>
    <p:extLst>
      <p:ext uri="{BB962C8B-B14F-4D97-AF65-F5344CB8AC3E}">
        <p14:creationId xmlns:p14="http://schemas.microsoft.com/office/powerpoint/2010/main" val="385868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0D17D-0F79-4ECF-99C5-AD79D6D97677}"/>
              </a:ext>
            </a:extLst>
          </p:cNvPr>
          <p:cNvSpPr/>
          <p:nvPr/>
        </p:nvSpPr>
        <p:spPr>
          <a:xfrm>
            <a:off x="0" y="0"/>
            <a:ext cx="121895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ight decorations in dark area">
            <a:extLst>
              <a:ext uri="{FF2B5EF4-FFF2-40B4-BE49-F238E27FC236}">
                <a16:creationId xmlns:a16="http://schemas.microsoft.com/office/drawing/2014/main" id="{27B99491-0988-40F1-AB8E-4CB89BCF2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17" y="0"/>
            <a:ext cx="9949917" cy="6835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0CB21F-FD6E-4C95-B4DD-DE7DF4716F48}"/>
              </a:ext>
            </a:extLst>
          </p:cNvPr>
          <p:cNvSpPr>
            <a:spLocks noGrp="1"/>
          </p:cNvSpPr>
          <p:nvPr>
            <p:ph type="ctrTitle"/>
          </p:nvPr>
        </p:nvSpPr>
        <p:spPr>
          <a:xfrm>
            <a:off x="145774" y="1964221"/>
            <a:ext cx="8229600" cy="2387600"/>
          </a:xfrm>
        </p:spPr>
        <p:txBody>
          <a:bodyPr>
            <a:normAutofit/>
          </a:bodyPr>
          <a:lstStyle/>
          <a:p>
            <a:pPr algn="l"/>
            <a:r>
              <a:rPr lang="en-US" sz="8000" b="1" dirty="0">
                <a:solidFill>
                  <a:schemeClr val="bg1"/>
                </a:solidFill>
                <a:latin typeface="Arial" panose="020B0604020202020204" pitchFamily="34" charset="0"/>
                <a:cs typeface="Arial" panose="020B0604020202020204" pitchFamily="34" charset="0"/>
              </a:rPr>
              <a:t>Terms &amp; Condition</a:t>
            </a:r>
          </a:p>
        </p:txBody>
      </p:sp>
    </p:spTree>
    <p:extLst>
      <p:ext uri="{BB962C8B-B14F-4D97-AF65-F5344CB8AC3E}">
        <p14:creationId xmlns:p14="http://schemas.microsoft.com/office/powerpoint/2010/main" val="397656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B862C0-C0DA-4A78-82C7-9ED8CC89FB7C}"/>
              </a:ext>
            </a:extLst>
          </p:cNvPr>
          <p:cNvSpPr txBox="1">
            <a:spLocks/>
          </p:cNvSpPr>
          <p:nvPr/>
        </p:nvSpPr>
        <p:spPr>
          <a:xfrm>
            <a:off x="374754" y="451689"/>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FF6600"/>
                </a:solidFill>
                <a:latin typeface="Arial"/>
                <a:ea typeface="+mn-ea"/>
                <a:cs typeface="Arial"/>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1"/>
                </a:solidFill>
                <a:latin typeface="+mj-lt"/>
                <a:ea typeface="+mj-ea"/>
                <a:cs typeface="+mj-cs"/>
              </a:rPr>
              <a:t>PAYMENT TERMS</a:t>
            </a:r>
          </a:p>
        </p:txBody>
      </p:sp>
      <p:sp>
        <p:nvSpPr>
          <p:cNvPr id="5" name="TextBox 4">
            <a:extLst>
              <a:ext uri="{FF2B5EF4-FFF2-40B4-BE49-F238E27FC236}">
                <a16:creationId xmlns:a16="http://schemas.microsoft.com/office/drawing/2014/main" id="{8C3E4965-245E-4F3F-B9F7-076EC05230C1}"/>
              </a:ext>
            </a:extLst>
          </p:cNvPr>
          <p:cNvSpPr txBox="1"/>
          <p:nvPr/>
        </p:nvSpPr>
        <p:spPr>
          <a:xfrm>
            <a:off x="152400" y="899414"/>
            <a:ext cx="11843657" cy="5394618"/>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first 50% of the agreed fee for the Project will be invoiced upon commissioning of the Project (“the advance Invoice”). </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Payment of Advance Invoice is due from the Client within 7 days of the invoice date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Balance Invoice will be invoiced on project completion.</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Any additional costs outstanding will either be included in the Final Invoice or will be invoiced separately, as and when they arise.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All invoices except advance to be paid within 45 days of Invoice date.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fees exclude GST, which will be charged in addition at the current applicable rate.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MX will pass on charges for supplementary expenses such as hotel, travel, viewing facilities, and subsistence costs unless agreed otherwise. A handling charge of 20% will be added to all expenses.</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MX also confirm that MX is registered under MSME Act. The Udyam Registration Number is </a:t>
            </a:r>
            <a:r>
              <a:rPr kumimoji="0" lang="en-IN" sz="105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UDYAM-DL-08-0002439</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Where MX deems it necessary to instruct a legal enquiry to recover payment, all legal and Client charges are payable by the Client on an indemnity basis.</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party providing MX with written instructions for the Project is classified as the Client, and will be invoiced and considered to be fully responsible for payment of invoices. In the case where a Client is representing another party (‘their client’), on whose behalf they issue instructions to MX, the Client issuing the instructions to MX will still be responsible for payment of invoices. This is regardless of any payment arrangements they may have with their client.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fees quoted are estimated according to specific Project requirements, the agreed timescale, and any assumptions detailed in the proposal. If the timescale, Project objectives, requirements, research approach, or the assumptions on which the quote is based change in any way by the Client, MX reserves the right to review the date of completion and the agreed fee, and charge for any additional work that has resulted from changes. This includes all amendments made to research quotas, and analysis parameters (e.g. profiling of research participants) after the quote has been accepted by the Client and the Contract commences.</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addition, if the disbursement costs (which shall include but not be limited to: fees for publications, data lists, documents) on any Project increase from those estimated by MX, MX shall as soon as reasonably practicable inform the Client of the increase and the Client agrees to reimburse the total costs of obtaining the said disbursements at the rates charged to MX.</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IN" sz="105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Post final submission of data and/or report MX will take queries for up to 4 weeks of the final submission. Any request/query made after 4 weeks will be handled at the discretion and/or additional cost by MX.</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lang="en-IN"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The project progress will be dependent on external situations and government restrictions and expert advice  </a:t>
            </a:r>
          </a:p>
        </p:txBody>
      </p:sp>
    </p:spTree>
    <p:extLst>
      <p:ext uri="{BB962C8B-B14F-4D97-AF65-F5344CB8AC3E}">
        <p14:creationId xmlns:p14="http://schemas.microsoft.com/office/powerpoint/2010/main" val="154261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DEBF54-E7D3-413A-81E7-9D9577EAADA6}"/>
              </a:ext>
            </a:extLst>
          </p:cNvPr>
          <p:cNvSpPr txBox="1">
            <a:spLocks/>
          </p:cNvSpPr>
          <p:nvPr/>
        </p:nvSpPr>
        <p:spPr>
          <a:xfrm>
            <a:off x="374754" y="80055"/>
            <a:ext cx="10235189" cy="627797"/>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FF6600"/>
                </a:solidFill>
                <a:latin typeface="Arial"/>
                <a:ea typeface="+mn-ea"/>
                <a:cs typeface="Arial"/>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1"/>
                </a:solidFill>
                <a:latin typeface="+mj-lt"/>
                <a:ea typeface="+mj-ea"/>
                <a:cs typeface="+mj-cs"/>
              </a:rPr>
              <a:t>MX PROJECT TERMS &amp; CONDITIONS OF BUSINESS</a:t>
            </a:r>
          </a:p>
        </p:txBody>
      </p:sp>
      <p:sp>
        <p:nvSpPr>
          <p:cNvPr id="4" name="TextBox 3">
            <a:extLst>
              <a:ext uri="{FF2B5EF4-FFF2-40B4-BE49-F238E27FC236}">
                <a16:creationId xmlns:a16="http://schemas.microsoft.com/office/drawing/2014/main" id="{EFE4F79F-A73E-4A7F-AB06-C7C699D8A759}"/>
              </a:ext>
            </a:extLst>
          </p:cNvPr>
          <p:cNvSpPr txBox="1"/>
          <p:nvPr/>
        </p:nvSpPr>
        <p:spPr>
          <a:xfrm>
            <a:off x="15498" y="552872"/>
            <a:ext cx="12192000" cy="57861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In the following terms and conditions document (the “Terms and Conditions”), ‘MX’ refers to Market Xcel Data Matrix Pvt Ltd, (CIN. U74130DL2005PTC144211) incorporated in INDIA whose registered office is at 16 Sant Nagar, East of Kailash, New Delhi - 110065, and ‘the Client’ refers to the person/company who agrees to commission research (“the Project”) to MX.</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Standard Terms &amp; Conditions</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 The following Terms and Conditions of business apply to all contracts between MX and the Client, and acceptance of the last quotation given will be taken as acceptance of these Terms and Conditions of business. Acceptance of these Terms and Conditions also constitutes acknowledgement and acceptance of the ICC/ESOMAR Code of Conduct, and Client’s responsibilities as set out therein, unless otherwise agreed in writing before commencement of the Project.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2. The Contract is formed when MX confirm by way of an acknowledgement in writing to the Client that they accept the Project. Acceptance by e-mail shall constitute written acceptance.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3. Any quotation by MX for the cost of providing the Project is valid for a period of two calendar months from the date it is sent to the Client (unless extended in writing by MX).</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Cancellation &amp; Termination</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4. If the project is cancelled by the Client at any time prior to completion of the Project the Client will be liable to MX for any and all direct and indirect expenses and costs incurred by MX, including all WIP expenses that cannot be stopped in real time. A handling charge of 20% will be added on top of any and all direct and indirect expenses.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Working practice</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5. MX is reliant upon the Client to provide all relevant information, related to the Project and keep MX informed of any change in circumstances.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6. In circumstances where the Code of Practice and these terms and conditions conflict, the terms and conditions shall prevail.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Handling of Personal Data</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7. Each party  shall comply  with  its  respective  obligations under  the  applicable  data  protection laws to the extent that, in connection  with the Contract  and the Services, a party  stores, processes  and transfers  any personal  data to which  data  protection laws  apply  ("Personal  Data").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8. All documents and electronic media including questionnaires, (programmed or printed) on which the data is recorded is and shall remain, the property of MX.</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Ownership</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9. Ownership of the Project will not pass to the Client until MX has received payment in full of all sums due to it in respect of all and any invoices issued to the Client and no part of the Project will be delivered to the Client until the payment of Initial Invoice has been received by MX.</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10. The copyright and all other intellectual property rights whatsoever in any work produced by MX for the Client during the project including (without limitation) MX’s proposal, debrief documentation and any other materials whether (without limitation) vested, contingent or future shall belong to MX absolutely at all times.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11. The findings from MX’s research and contained within the Project may only be published, used or quoted elsewhere, with our prior written approval and provided that the findings and work are attributed to MX.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Publicity</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12. MX reserves the right to publicise the existence of its relationship with the Client and shall utilise testimonials given by the Client on its website (www.market-xcel.com), both during and after the term of the Contract.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13. MX reserves the right, subject to the approval of the Client (such approval not to be unreasonably withheld or delayed) to use Project information as examples of case studies and as PR material.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General</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14. Any preliminary plan or quotation submitted before contract is done so on the understanding it is for the consideration of the Client, and will not be shown to any third party. In the case where a Client acts as an agent commissioning the research on behalf of a third party, it may only be shown to the Client’s principal for the Project.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15. MX will not be deemed to be in breach of the Contract or otherwise liable to the Client in any manner whatsoever for any loss damage failure or delay caused in performing any of its obligations under the Contract due to acts events omissions or accidents beyond MX reasonable contemplation and control, including without limitation, industrial disputes, acts of God, war, or national emergency, acts of terrorism, riot, civil commotion, malicious damage, compliance with any law or governmental order or rule, regulation or direction, accident breakdown of plant or machinery, fire, explosion, flood, storm, or epidemic.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16. Nothing within this document requires MX or the Client to do anything contrary to law or other public policy.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Jurisdiction</a:t>
            </a:r>
            <a:endPar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17. The Contract will be governed by Indian law. The Contract will be subject to the exclusive jurisdiction of courts of Delhi.  </a:t>
            </a:r>
          </a:p>
        </p:txBody>
      </p:sp>
    </p:spTree>
    <p:extLst>
      <p:ext uri="{BB962C8B-B14F-4D97-AF65-F5344CB8AC3E}">
        <p14:creationId xmlns:p14="http://schemas.microsoft.com/office/powerpoint/2010/main" val="40767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1FDCBEB-BBBD-4F1C-AEA5-20FD5D8A1FFA}"/>
              </a:ext>
            </a:extLst>
          </p:cNvPr>
          <p:cNvSpPr txBox="1">
            <a:spLocks/>
          </p:cNvSpPr>
          <p:nvPr/>
        </p:nvSpPr>
        <p:spPr>
          <a:xfrm>
            <a:off x="655320" y="365125"/>
            <a:ext cx="5120114" cy="169279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r>
              <a:rPr lang="en-US" sz="4000" dirty="0">
                <a:solidFill>
                  <a:schemeClr val="tx1"/>
                </a:solidFill>
                <a:latin typeface="+mj-lt"/>
                <a:ea typeface="+mj-ea"/>
                <a:cs typeface="+mj-cs"/>
              </a:rPr>
              <a:t>RESEARCH OBJECTIVES</a:t>
            </a:r>
          </a:p>
        </p:txBody>
      </p:sp>
      <p:sp>
        <p:nvSpPr>
          <p:cNvPr id="16" name="TextBox 15">
            <a:extLst>
              <a:ext uri="{FF2B5EF4-FFF2-40B4-BE49-F238E27FC236}">
                <a16:creationId xmlns:a16="http://schemas.microsoft.com/office/drawing/2014/main" id="{B4130833-6BD2-4C1F-98C6-A54C50D869D1}"/>
              </a:ext>
            </a:extLst>
          </p:cNvPr>
          <p:cNvSpPr txBox="1"/>
          <p:nvPr/>
        </p:nvSpPr>
        <p:spPr>
          <a:xfrm>
            <a:off x="557346" y="2057920"/>
            <a:ext cx="5440683" cy="4151918"/>
          </a:xfrm>
          <a:prstGeom prst="rect">
            <a:avLst/>
          </a:prstGeom>
        </p:spPr>
        <p:txBody>
          <a:bodyPr vert="horz" lIns="91440" tIns="45720" rIns="91440" bIns="45720" rtlCol="0">
            <a:normAutofit/>
          </a:bodyPr>
          <a:lstStyle/>
          <a:p>
            <a:pPr marL="57150" algn="just">
              <a:lnSpc>
                <a:spcPct val="150000"/>
              </a:lnSpc>
              <a:spcAft>
                <a:spcPts val="600"/>
              </a:spcAft>
            </a:pPr>
            <a:r>
              <a:rPr lang="en-US" sz="1800" dirty="0"/>
              <a:t>The research objectives include understanding SEC C consumers of sanitary napkins in Meerut in terms of: </a:t>
            </a:r>
          </a:p>
          <a:p>
            <a:pPr marL="285750" indent="-228600" algn="just">
              <a:lnSpc>
                <a:spcPct val="150000"/>
              </a:lnSpc>
              <a:spcAft>
                <a:spcPts val="600"/>
              </a:spcAft>
              <a:buFont typeface="Arial" panose="020B0604020202020204" pitchFamily="34" charset="0"/>
              <a:buChar char="•"/>
            </a:pPr>
            <a:r>
              <a:rPr lang="en-US" sz="1800" dirty="0"/>
              <a:t>The consumer’s purchase behavior </a:t>
            </a:r>
          </a:p>
          <a:p>
            <a:pPr marL="285750" indent="-228600" algn="just">
              <a:lnSpc>
                <a:spcPct val="150000"/>
              </a:lnSpc>
              <a:spcAft>
                <a:spcPts val="600"/>
              </a:spcAft>
              <a:buFont typeface="Arial" panose="020B0604020202020204" pitchFamily="34" charset="0"/>
              <a:buChar char="•"/>
            </a:pPr>
            <a:r>
              <a:rPr lang="en-US" dirty="0"/>
              <a:t>The triggers for choice and purchase including benefit perceptions for leakage and duration and SKU features like pack size, number of units, price and the brand</a:t>
            </a:r>
            <a:endParaRPr lang="en-US" sz="1800" dirty="0"/>
          </a:p>
        </p:txBody>
      </p:sp>
      <p:pic>
        <p:nvPicPr>
          <p:cNvPr id="4100" name="Picture 4" descr="Subjective vs objective thinking in product design | by Shawn Jr | UX  Collective">
            <a:extLst>
              <a:ext uri="{FF2B5EF4-FFF2-40B4-BE49-F238E27FC236}">
                <a16:creationId xmlns:a16="http://schemas.microsoft.com/office/drawing/2014/main" id="{572ECB99-BF02-45DB-8BD4-1DE56BF98A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57" r="1350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57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0D17D-0F79-4ECF-99C5-AD79D6D97677}"/>
              </a:ext>
            </a:extLst>
          </p:cNvPr>
          <p:cNvSpPr/>
          <p:nvPr/>
        </p:nvSpPr>
        <p:spPr>
          <a:xfrm>
            <a:off x="0" y="0"/>
            <a:ext cx="121895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6519F9-58E4-4117-B9C6-253765DC649E}"/>
              </a:ext>
            </a:extLst>
          </p:cNvPr>
          <p:cNvPicPr>
            <a:picLocks noChangeAspect="1"/>
          </p:cNvPicPr>
          <p:nvPr/>
        </p:nvPicPr>
        <p:blipFill>
          <a:blip r:embed="rId2">
            <a:alphaModFix amt="35000"/>
          </a:blip>
          <a:stretch>
            <a:fillRect/>
          </a:stretch>
        </p:blipFill>
        <p:spPr>
          <a:xfrm>
            <a:off x="1869310" y="0"/>
            <a:ext cx="10322690" cy="6858000"/>
          </a:xfrm>
          <a:prstGeom prst="rect">
            <a:avLst/>
          </a:prstGeom>
        </p:spPr>
      </p:pic>
      <p:sp>
        <p:nvSpPr>
          <p:cNvPr id="2" name="Title 1">
            <a:extLst>
              <a:ext uri="{FF2B5EF4-FFF2-40B4-BE49-F238E27FC236}">
                <a16:creationId xmlns:a16="http://schemas.microsoft.com/office/drawing/2014/main" id="{4C0CB21F-FD6E-4C95-B4DD-DE7DF4716F48}"/>
              </a:ext>
            </a:extLst>
          </p:cNvPr>
          <p:cNvSpPr>
            <a:spLocks noGrp="1"/>
          </p:cNvSpPr>
          <p:nvPr>
            <p:ph type="ctrTitle"/>
          </p:nvPr>
        </p:nvSpPr>
        <p:spPr>
          <a:xfrm>
            <a:off x="145774" y="1964221"/>
            <a:ext cx="8229600" cy="2387600"/>
          </a:xfrm>
        </p:spPr>
        <p:txBody>
          <a:bodyPr>
            <a:normAutofit/>
          </a:bodyPr>
          <a:lstStyle/>
          <a:p>
            <a:pPr algn="l"/>
            <a:r>
              <a:rPr lang="en-US" sz="8000" b="1" dirty="0">
                <a:solidFill>
                  <a:schemeClr val="bg1"/>
                </a:solidFill>
                <a:latin typeface="Arial" panose="020B0604020202020204" pitchFamily="34" charset="0"/>
                <a:cs typeface="Arial" panose="020B0604020202020204" pitchFamily="34" charset="0"/>
              </a:rPr>
              <a:t>Research Methodology</a:t>
            </a:r>
          </a:p>
        </p:txBody>
      </p:sp>
    </p:spTree>
    <p:extLst>
      <p:ext uri="{BB962C8B-B14F-4D97-AF65-F5344CB8AC3E}">
        <p14:creationId xmlns:p14="http://schemas.microsoft.com/office/powerpoint/2010/main" val="141414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76AEBC-7CCD-46E8-852A-6601BC7A8136}"/>
              </a:ext>
            </a:extLst>
          </p:cNvPr>
          <p:cNvSpPr>
            <a:spLocks noGrp="1"/>
          </p:cNvSpPr>
          <p:nvPr>
            <p:ph type="title"/>
          </p:nvPr>
        </p:nvSpPr>
        <p:spPr>
          <a:xfrm>
            <a:off x="374754" y="642189"/>
            <a:ext cx="10235189" cy="627797"/>
          </a:xfrm>
          <a:ln w="28575">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tx1"/>
                </a:solidFill>
                <a:latin typeface="+mj-lt"/>
                <a:ea typeface="+mj-ea"/>
                <a:cs typeface="+mj-cs"/>
              </a:rPr>
              <a:t>TARGET AUDIENCE </a:t>
            </a:r>
          </a:p>
        </p:txBody>
      </p:sp>
      <p:sp>
        <p:nvSpPr>
          <p:cNvPr id="6" name="TextBox 5">
            <a:extLst>
              <a:ext uri="{FF2B5EF4-FFF2-40B4-BE49-F238E27FC236}">
                <a16:creationId xmlns:a16="http://schemas.microsoft.com/office/drawing/2014/main" id="{A00B024C-9971-4D8F-A4BF-630109805568}"/>
              </a:ext>
            </a:extLst>
          </p:cNvPr>
          <p:cNvSpPr txBox="1"/>
          <p:nvPr/>
        </p:nvSpPr>
        <p:spPr>
          <a:xfrm>
            <a:off x="374754" y="1187065"/>
            <a:ext cx="11817246" cy="400110"/>
          </a:xfrm>
          <a:prstGeom prst="rect">
            <a:avLst/>
          </a:prstGeom>
          <a:noFill/>
        </p:spPr>
        <p:txBody>
          <a:bodyPr wrap="square" rtlCol="0">
            <a:spAutoFit/>
          </a:bodyPr>
          <a:lstStyle/>
          <a:p>
            <a:pPr marL="0" marR="0" lvl="0" indent="0" algn="l" defTabSz="1111250" rtl="0" eaLnBrk="1" fontAlgn="auto" latinLnBrk="0" hangingPunct="1">
              <a:spcBef>
                <a:spcPct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study will be aimed at client brand and competition users of sanitary napkins category in Meerut in U.P.</a:t>
            </a:r>
          </a:p>
        </p:txBody>
      </p:sp>
      <p:sp>
        <p:nvSpPr>
          <p:cNvPr id="27" name="TextBox 26">
            <a:extLst>
              <a:ext uri="{FF2B5EF4-FFF2-40B4-BE49-F238E27FC236}">
                <a16:creationId xmlns:a16="http://schemas.microsoft.com/office/drawing/2014/main" id="{E36589D7-73EF-4097-8675-B01016357D9C}"/>
              </a:ext>
            </a:extLst>
          </p:cNvPr>
          <p:cNvSpPr txBox="1"/>
          <p:nvPr/>
        </p:nvSpPr>
        <p:spPr>
          <a:xfrm>
            <a:off x="7826829" y="5895490"/>
            <a:ext cx="403676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Will be finalized in consultation with the client</a:t>
            </a:r>
          </a:p>
        </p:txBody>
      </p:sp>
      <p:graphicFrame>
        <p:nvGraphicFramePr>
          <p:cNvPr id="12" name="Table 3">
            <a:extLst>
              <a:ext uri="{FF2B5EF4-FFF2-40B4-BE49-F238E27FC236}">
                <a16:creationId xmlns:a16="http://schemas.microsoft.com/office/drawing/2014/main" id="{4885070A-6CB5-40B5-BFC4-73A67D362F18}"/>
              </a:ext>
            </a:extLst>
          </p:cNvPr>
          <p:cNvGraphicFramePr>
            <a:graphicFrameLocks noGrp="1"/>
          </p:cNvGraphicFramePr>
          <p:nvPr>
            <p:extLst>
              <p:ext uri="{D42A27DB-BD31-4B8C-83A1-F6EECF244321}">
                <p14:modId xmlns:p14="http://schemas.microsoft.com/office/powerpoint/2010/main" val="2808835369"/>
              </p:ext>
            </p:extLst>
          </p:nvPr>
        </p:nvGraphicFramePr>
        <p:xfrm>
          <a:off x="374754" y="1675524"/>
          <a:ext cx="7571817" cy="4442714"/>
        </p:xfrm>
        <a:graphic>
          <a:graphicData uri="http://schemas.openxmlformats.org/drawingml/2006/table">
            <a:tbl>
              <a:tblPr firstRow="1" bandRow="1">
                <a:tableStyleId>{5940675A-B579-460E-94D1-54222C63F5DA}</a:tableStyleId>
              </a:tblPr>
              <a:tblGrid>
                <a:gridCol w="7571817">
                  <a:extLst>
                    <a:ext uri="{9D8B030D-6E8A-4147-A177-3AD203B41FA5}">
                      <a16:colId xmlns:a16="http://schemas.microsoft.com/office/drawing/2014/main" val="2824947105"/>
                    </a:ext>
                  </a:extLst>
                </a:gridCol>
              </a:tblGrid>
              <a:tr h="3837387">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SEC 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Age: 18 – 24 years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IN" sz="1600" kern="1200" dirty="0">
                          <a:solidFill>
                            <a:schemeClr val="tx1"/>
                          </a:solidFill>
                          <a:effectLst/>
                          <a:latin typeface="+mn-lt"/>
                          <a:ea typeface="+mn-ea"/>
                          <a:cs typeface="+mn-cs"/>
                        </a:rPr>
                        <a:t>Mix of married and unmarried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Mix of occupation with skew to students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Regularly and currently menstruating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Regular users of sanitary napkins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Mix of Most Often Used Brand (MOUB) to include key players from competition Whisper / Stayfree / </a:t>
                      </a:r>
                      <a:r>
                        <a:rPr lang="en-US" sz="1600" kern="1200" dirty="0" err="1">
                          <a:solidFill>
                            <a:schemeClr val="tx1"/>
                          </a:solidFill>
                          <a:effectLst/>
                          <a:latin typeface="+mn-lt"/>
                          <a:ea typeface="+mn-ea"/>
                          <a:cs typeface="+mn-cs"/>
                        </a:rPr>
                        <a:t>Proease</a:t>
                      </a:r>
                      <a:r>
                        <a:rPr lang="en-US" sz="1600" kern="1200" dirty="0">
                          <a:solidFill>
                            <a:schemeClr val="tx1"/>
                          </a:solidFill>
                          <a:effectLst/>
                          <a:latin typeface="+mn-lt"/>
                          <a:ea typeface="+mn-ea"/>
                          <a:cs typeface="+mn-cs"/>
                        </a:rPr>
                        <a:t> (2) and client brand </a:t>
                      </a:r>
                      <a:r>
                        <a:rPr lang="en-US" sz="1600" kern="1200" dirty="0" err="1">
                          <a:solidFill>
                            <a:schemeClr val="tx1"/>
                          </a:solidFill>
                          <a:effectLst/>
                          <a:latin typeface="+mn-lt"/>
                          <a:ea typeface="+mn-ea"/>
                          <a:cs typeface="+mn-cs"/>
                        </a:rPr>
                        <a:t>Sofy</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Bodyfit</a:t>
                      </a:r>
                      <a:r>
                        <a:rPr lang="en-US" sz="1600" kern="1200" dirty="0">
                          <a:solidFill>
                            <a:schemeClr val="tx1"/>
                          </a:solidFill>
                          <a:effectLst/>
                          <a:latin typeface="+mn-lt"/>
                          <a:ea typeface="+mn-ea"/>
                          <a:cs typeface="+mn-cs"/>
                        </a:rPr>
                        <a:t> (1)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Consideration for purchase to include aspects of duration/ leakage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Can talk about category in a private and secure conversation (does not shy away)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Decision maker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Location: Meerut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083999"/>
                  </a:ext>
                </a:extLst>
              </a:tr>
            </a:tbl>
          </a:graphicData>
        </a:graphic>
      </p:graphicFrame>
      <p:pic>
        <p:nvPicPr>
          <p:cNvPr id="7" name="Picture 6">
            <a:extLst>
              <a:ext uri="{FF2B5EF4-FFF2-40B4-BE49-F238E27FC236}">
                <a16:creationId xmlns:a16="http://schemas.microsoft.com/office/drawing/2014/main" id="{45E5DB06-D815-F2E3-A582-EB34F6DAA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474" y="4370844"/>
            <a:ext cx="1310534" cy="770107"/>
          </a:xfrm>
          <a:prstGeom prst="rect">
            <a:avLst/>
          </a:prstGeom>
        </p:spPr>
      </p:pic>
      <p:pic>
        <p:nvPicPr>
          <p:cNvPr id="8" name="Picture 7">
            <a:extLst>
              <a:ext uri="{FF2B5EF4-FFF2-40B4-BE49-F238E27FC236}">
                <a16:creationId xmlns:a16="http://schemas.microsoft.com/office/drawing/2014/main" id="{DF1DB8F9-4E86-5BFA-4359-816989415A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845210" y="3283719"/>
            <a:ext cx="1656428" cy="504698"/>
          </a:xfrm>
          <a:prstGeom prst="rect">
            <a:avLst/>
          </a:prstGeom>
        </p:spPr>
      </p:pic>
      <p:pic>
        <p:nvPicPr>
          <p:cNvPr id="9" name="Picture 8">
            <a:extLst>
              <a:ext uri="{FF2B5EF4-FFF2-40B4-BE49-F238E27FC236}">
                <a16:creationId xmlns:a16="http://schemas.microsoft.com/office/drawing/2014/main" id="{40082473-9B04-0E9A-1A25-3D20C3DE9E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89516" y="2076262"/>
            <a:ext cx="1626451" cy="718370"/>
          </a:xfrm>
          <a:prstGeom prst="rect">
            <a:avLst/>
          </a:prstGeom>
        </p:spPr>
      </p:pic>
      <p:pic>
        <p:nvPicPr>
          <p:cNvPr id="1026" name="Picture 2" descr="Proease">
            <a:extLst>
              <a:ext uri="{FF2B5EF4-FFF2-40B4-BE49-F238E27FC236}">
                <a16:creationId xmlns:a16="http://schemas.microsoft.com/office/drawing/2014/main" id="{4BC71DEC-1C96-8F30-2D1D-4117A3806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4624" y="5004757"/>
            <a:ext cx="1538968" cy="48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2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76AEBC-7CCD-46E8-852A-6601BC7A8136}"/>
              </a:ext>
            </a:extLst>
          </p:cNvPr>
          <p:cNvSpPr>
            <a:spLocks noGrp="1"/>
          </p:cNvSpPr>
          <p:nvPr>
            <p:ph type="title"/>
          </p:nvPr>
        </p:nvSpPr>
        <p:spPr>
          <a:xfrm>
            <a:off x="374754" y="642189"/>
            <a:ext cx="10235189" cy="627797"/>
          </a:xfrm>
          <a:ln w="28575">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tx1"/>
                </a:solidFill>
                <a:latin typeface="+mj-lt"/>
                <a:ea typeface="+mj-ea"/>
                <a:cs typeface="+mj-cs"/>
              </a:rPr>
              <a:t>METHODOLOGY - QUALITATIVE IDIs </a:t>
            </a:r>
          </a:p>
        </p:txBody>
      </p:sp>
      <p:sp>
        <p:nvSpPr>
          <p:cNvPr id="6" name="TextBox 5">
            <a:extLst>
              <a:ext uri="{FF2B5EF4-FFF2-40B4-BE49-F238E27FC236}">
                <a16:creationId xmlns:a16="http://schemas.microsoft.com/office/drawing/2014/main" id="{A00B024C-9971-4D8F-A4BF-630109805568}"/>
              </a:ext>
            </a:extLst>
          </p:cNvPr>
          <p:cNvSpPr txBox="1"/>
          <p:nvPr/>
        </p:nvSpPr>
        <p:spPr>
          <a:xfrm>
            <a:off x="374754" y="1332209"/>
            <a:ext cx="11516540" cy="338554"/>
          </a:xfrm>
          <a:prstGeom prst="rect">
            <a:avLst/>
          </a:prstGeom>
          <a:noFill/>
        </p:spPr>
        <p:txBody>
          <a:bodyPr wrap="square" rtlCol="0">
            <a:spAutoFit/>
          </a:bodyPr>
          <a:lstStyle/>
          <a:p>
            <a:pPr marL="0" marR="0" lvl="0" indent="0" algn="l" defTabSz="1111250" rtl="0" eaLnBrk="1" fontAlgn="auto" latinLnBrk="0" hangingPunct="1">
              <a:lnSpc>
                <a:spcPct val="100000"/>
              </a:lnSpc>
              <a:spcBef>
                <a:spcPct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MX proposes using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qualitative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face to face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 Depth </a:t>
            </a:r>
            <a:r>
              <a:rPr lang="en-US" sz="1600" b="1" dirty="0">
                <a:solidFill>
                  <a:prstClr val="black"/>
                </a:solidFill>
                <a:latin typeface="Calibri" panose="020F0502020204030204"/>
              </a:rPr>
              <a:t>Interviews using Home visit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4">
            <a:extLst>
              <a:ext uri="{FF2B5EF4-FFF2-40B4-BE49-F238E27FC236}">
                <a16:creationId xmlns:a16="http://schemas.microsoft.com/office/drawing/2014/main" id="{4C855C65-A6C5-42A3-9F89-408E6D233C85}"/>
              </a:ext>
            </a:extLst>
          </p:cNvPr>
          <p:cNvSpPr txBox="1">
            <a:spLocks/>
          </p:cNvSpPr>
          <p:nvPr/>
        </p:nvSpPr>
        <p:spPr>
          <a:xfrm>
            <a:off x="429185" y="1945065"/>
            <a:ext cx="6700958" cy="42707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In depth interviews (1 respondent):</a:t>
            </a:r>
          </a:p>
          <a:p>
            <a:pPr marL="0" indent="0">
              <a:lnSpc>
                <a:spcPct val="150000"/>
              </a:lnSpc>
              <a:buNone/>
            </a:pPr>
            <a:r>
              <a:rPr lang="en-US" sz="1600" b="1" i="1" dirty="0"/>
              <a:t>Rationale:  </a:t>
            </a:r>
            <a:r>
              <a:rPr lang="en-US" sz="1600" dirty="0"/>
              <a:t>IDIs offer exploration of respondent’s views and allow to establish the context through one-on-one interaction, akin to an intimate conversation. This will help us to contextualize respondent’s views </a:t>
            </a:r>
            <a:r>
              <a:rPr lang="en-US" sz="1600" dirty="0" err="1"/>
              <a:t>w.r.t.</a:t>
            </a:r>
            <a:r>
              <a:rPr lang="en-US" sz="1600" dirty="0"/>
              <a:t> consideration, trigger for choice and the underlying rational for purchase.</a:t>
            </a:r>
          </a:p>
          <a:p>
            <a:pPr marL="0" indent="0">
              <a:lnSpc>
                <a:spcPct val="150000"/>
              </a:lnSpc>
              <a:buNone/>
            </a:pPr>
            <a:r>
              <a:rPr lang="en-US" sz="1600" dirty="0"/>
              <a:t>IDIs offer higher privacy and comfort for the respondents, especially for the more discerning line of discussions relevant for the category of sanitary napkins. </a:t>
            </a:r>
          </a:p>
          <a:p>
            <a:pPr marL="0" indent="0">
              <a:lnSpc>
                <a:spcPct val="150000"/>
              </a:lnSpc>
              <a:buNone/>
            </a:pPr>
            <a:r>
              <a:rPr lang="en-US" sz="1600" b="1" i="1" dirty="0"/>
              <a:t>Duration: </a:t>
            </a:r>
            <a:r>
              <a:rPr lang="en-US" sz="1600" dirty="0"/>
              <a:t>40 – 45  minutes </a:t>
            </a:r>
          </a:p>
          <a:p>
            <a:pPr marL="0" indent="0">
              <a:lnSpc>
                <a:spcPct val="150000"/>
              </a:lnSpc>
              <a:buNone/>
            </a:pPr>
            <a:r>
              <a:rPr lang="en-US" sz="1600" b="1" i="1" dirty="0"/>
              <a:t>Setting: </a:t>
            </a:r>
            <a:r>
              <a:rPr lang="en-US" sz="1600" dirty="0"/>
              <a:t>respondent’s household</a:t>
            </a:r>
          </a:p>
          <a:p>
            <a:pPr marL="0" indent="0">
              <a:lnSpc>
                <a:spcPct val="150000"/>
              </a:lnSpc>
              <a:buNone/>
            </a:pPr>
            <a:endParaRPr lang="en-US" sz="1600" dirty="0"/>
          </a:p>
        </p:txBody>
      </p:sp>
      <p:sp>
        <p:nvSpPr>
          <p:cNvPr id="9" name="Rectangle: Rounded Corners 8">
            <a:extLst>
              <a:ext uri="{FF2B5EF4-FFF2-40B4-BE49-F238E27FC236}">
                <a16:creationId xmlns:a16="http://schemas.microsoft.com/office/drawing/2014/main" id="{B4AB2C54-703F-6EA9-F042-AC11AEC5927E}"/>
              </a:ext>
            </a:extLst>
          </p:cNvPr>
          <p:cNvSpPr/>
          <p:nvPr/>
        </p:nvSpPr>
        <p:spPr>
          <a:xfrm>
            <a:off x="7532914" y="1391611"/>
            <a:ext cx="4659086" cy="1694365"/>
          </a:xfrm>
          <a:prstGeom prst="roundRect">
            <a:avLst/>
          </a:prstGeom>
          <a:solidFill>
            <a:srgbClr val="FFCDFF"/>
          </a:solidFill>
          <a:ln w="9525" algn="ctr">
            <a:noFill/>
            <a:miter lim="800000"/>
            <a:headEnd/>
            <a:tailEnd/>
          </a:ln>
        </p:spPr>
        <p:txBody>
          <a:bodyPr wrap="square">
            <a:spAutoFit/>
          </a:bodyPr>
          <a:lstStyle/>
          <a:p>
            <a:pPr marL="0" indent="0">
              <a:lnSpc>
                <a:spcPct val="150000"/>
              </a:lnSpc>
              <a:buNone/>
            </a:pPr>
            <a:r>
              <a:rPr kumimoji="0" lang="en-US" sz="1600" b="1"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Concept test:</a:t>
            </a:r>
          </a:p>
          <a:p>
            <a:pPr marL="0" indent="0">
              <a:lnSpc>
                <a:spcPct val="150000"/>
              </a:lnSpc>
              <a:buNone/>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The IDIs </a:t>
            </a:r>
            <a:r>
              <a:rPr lang="en-US" sz="1600" i="1" dirty="0">
                <a:solidFill>
                  <a:prstClr val="black"/>
                </a:solidFill>
                <a:latin typeface="Calibri Light" panose="020F0302020204030204"/>
                <a:cs typeface="Arial" panose="020B0604020202020204" pitchFamily="34" charset="0"/>
              </a:rPr>
              <a:t>may include a Pack exposure. </a:t>
            </a: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0" indent="0">
              <a:lnSpc>
                <a:spcPct val="150000"/>
              </a:lnSpc>
              <a:buNone/>
            </a:pPr>
            <a:r>
              <a:rPr lang="en-US" sz="1600" i="1" dirty="0">
                <a:solidFill>
                  <a:prstClr val="black"/>
                </a:solidFill>
                <a:latin typeface="Calibri Light" panose="020F0302020204030204"/>
                <a:cs typeface="Arial" panose="020B0604020202020204" pitchFamily="34" charset="0"/>
              </a:rPr>
              <a:t>The devices and tools for the TVC / Pack exposure would be managed by the client team. </a:t>
            </a:r>
          </a:p>
        </p:txBody>
      </p:sp>
      <p:sp>
        <p:nvSpPr>
          <p:cNvPr id="3" name="Rectangle: Rounded Corners 2">
            <a:extLst>
              <a:ext uri="{FF2B5EF4-FFF2-40B4-BE49-F238E27FC236}">
                <a16:creationId xmlns:a16="http://schemas.microsoft.com/office/drawing/2014/main" id="{624445B1-17D0-9115-90EE-F1C499FABE58}"/>
              </a:ext>
            </a:extLst>
          </p:cNvPr>
          <p:cNvSpPr/>
          <p:nvPr/>
        </p:nvSpPr>
        <p:spPr>
          <a:xfrm>
            <a:off x="7540932" y="4295509"/>
            <a:ext cx="4659086" cy="1285742"/>
          </a:xfrm>
          <a:prstGeom prst="roundRect">
            <a:avLst/>
          </a:prstGeom>
          <a:solidFill>
            <a:srgbClr val="FFCDFF"/>
          </a:solidFill>
          <a:ln w="9525" algn="ctr">
            <a:noFill/>
            <a:miter lim="800000"/>
            <a:headEnd/>
            <a:tailEnd/>
          </a:ln>
        </p:spPr>
        <p:txBody>
          <a:bodyPr wrap="square" lIns="36000" rIns="36000">
            <a:spAutoFit/>
          </a:bodyPr>
          <a:lstStyle/>
          <a:p>
            <a:pPr marL="0" indent="0">
              <a:lnSpc>
                <a:spcPct val="150000"/>
              </a:lnSpc>
              <a:buNone/>
            </a:pPr>
            <a:r>
              <a:rPr kumimoji="0" lang="en-US" sz="1600" b="1"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Observation:</a:t>
            </a:r>
          </a:p>
          <a:p>
            <a:pPr marL="0" indent="0">
              <a:lnSpc>
                <a:spcPct val="150000"/>
              </a:lnSpc>
              <a:buNone/>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The IDIs will be conducted </a:t>
            </a:r>
            <a:r>
              <a:rPr lang="en-US" sz="1600" i="1" dirty="0">
                <a:solidFill>
                  <a:prstClr val="black"/>
                </a:solidFill>
                <a:latin typeface="Calibri Light" panose="020F0302020204030204"/>
                <a:cs typeface="Arial" panose="020B0604020202020204" pitchFamily="34" charset="0"/>
              </a:rPr>
              <a:t>during the client team visit* or by a female moderator </a:t>
            </a: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7" name="TextBox 6">
            <a:extLst>
              <a:ext uri="{FF2B5EF4-FFF2-40B4-BE49-F238E27FC236}">
                <a16:creationId xmlns:a16="http://schemas.microsoft.com/office/drawing/2014/main" id="{5694C4B5-EAFE-88F8-68E3-99302D5DE954}"/>
              </a:ext>
            </a:extLst>
          </p:cNvPr>
          <p:cNvSpPr txBox="1"/>
          <p:nvPr/>
        </p:nvSpPr>
        <p:spPr>
          <a:xfrm>
            <a:off x="7635241" y="5699546"/>
            <a:ext cx="4511816"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*Recommended 1 female member from client team </a:t>
            </a:r>
          </a:p>
        </p:txBody>
      </p:sp>
    </p:spTree>
    <p:extLst>
      <p:ext uri="{BB962C8B-B14F-4D97-AF65-F5344CB8AC3E}">
        <p14:creationId xmlns:p14="http://schemas.microsoft.com/office/powerpoint/2010/main" val="12476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76AEBC-7CCD-46E8-852A-6601BC7A8136}"/>
              </a:ext>
            </a:extLst>
          </p:cNvPr>
          <p:cNvSpPr>
            <a:spLocks noGrp="1"/>
          </p:cNvSpPr>
          <p:nvPr>
            <p:ph type="title"/>
          </p:nvPr>
        </p:nvSpPr>
        <p:spPr>
          <a:xfrm>
            <a:off x="374754" y="642189"/>
            <a:ext cx="10235189" cy="627797"/>
          </a:xfrm>
          <a:ln w="28575">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tx1"/>
                </a:solidFill>
                <a:latin typeface="+mj-lt"/>
                <a:ea typeface="+mj-ea"/>
                <a:cs typeface="+mj-cs"/>
              </a:rPr>
              <a:t>LOCATION </a:t>
            </a:r>
          </a:p>
        </p:txBody>
      </p:sp>
      <p:pic>
        <p:nvPicPr>
          <p:cNvPr id="6" name="Picture 2" descr="How to Turn On Location Services on iPhone or Android">
            <a:extLst>
              <a:ext uri="{FF2B5EF4-FFF2-40B4-BE49-F238E27FC236}">
                <a16:creationId xmlns:a16="http://schemas.microsoft.com/office/drawing/2014/main" id="{0C42FE52-4B67-431D-80D7-F6EAB8855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91"/>
          <a:stretch/>
        </p:blipFill>
        <p:spPr bwMode="auto">
          <a:xfrm>
            <a:off x="1" y="1544150"/>
            <a:ext cx="12192000" cy="46817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48F33EA-A43F-410F-99E5-3424D50E6D95}"/>
              </a:ext>
            </a:extLst>
          </p:cNvPr>
          <p:cNvSpPr/>
          <p:nvPr/>
        </p:nvSpPr>
        <p:spPr>
          <a:xfrm>
            <a:off x="269995" y="2289276"/>
            <a:ext cx="3115461" cy="3936595"/>
          </a:xfrm>
          <a:prstGeom prst="roundRect">
            <a:avLst/>
          </a:prstGeom>
          <a:solidFill>
            <a:srgbClr val="F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ROU / Tier 5 town in Uttar Pradesh in Meerut</a:t>
            </a:r>
          </a:p>
          <a:p>
            <a:pPr>
              <a:lnSpc>
                <a:spcPct val="150000"/>
              </a:lnSpc>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30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0D17D-0F79-4ECF-99C5-AD79D6D97677}"/>
              </a:ext>
            </a:extLst>
          </p:cNvPr>
          <p:cNvSpPr/>
          <p:nvPr/>
        </p:nvSpPr>
        <p:spPr>
          <a:xfrm>
            <a:off x="0" y="0"/>
            <a:ext cx="121895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6519F9-58E4-4117-B9C6-253765DC649E}"/>
              </a:ext>
            </a:extLst>
          </p:cNvPr>
          <p:cNvPicPr>
            <a:picLocks noChangeAspect="1"/>
          </p:cNvPicPr>
          <p:nvPr/>
        </p:nvPicPr>
        <p:blipFill>
          <a:blip r:embed="rId2">
            <a:alphaModFix amt="35000"/>
          </a:blip>
          <a:stretch>
            <a:fillRect/>
          </a:stretch>
        </p:blipFill>
        <p:spPr>
          <a:xfrm>
            <a:off x="1869310" y="0"/>
            <a:ext cx="10322690" cy="6858000"/>
          </a:xfrm>
          <a:prstGeom prst="rect">
            <a:avLst/>
          </a:prstGeom>
        </p:spPr>
      </p:pic>
      <p:sp>
        <p:nvSpPr>
          <p:cNvPr id="2" name="Title 1">
            <a:extLst>
              <a:ext uri="{FF2B5EF4-FFF2-40B4-BE49-F238E27FC236}">
                <a16:creationId xmlns:a16="http://schemas.microsoft.com/office/drawing/2014/main" id="{4C0CB21F-FD6E-4C95-B4DD-DE7DF4716F48}"/>
              </a:ext>
            </a:extLst>
          </p:cNvPr>
          <p:cNvSpPr>
            <a:spLocks noGrp="1"/>
          </p:cNvSpPr>
          <p:nvPr>
            <p:ph type="ctrTitle"/>
          </p:nvPr>
        </p:nvSpPr>
        <p:spPr>
          <a:xfrm>
            <a:off x="145774" y="1964221"/>
            <a:ext cx="8229600" cy="2387600"/>
          </a:xfrm>
        </p:spPr>
        <p:txBody>
          <a:bodyPr>
            <a:normAutofit/>
          </a:bodyPr>
          <a:lstStyle/>
          <a:p>
            <a:pPr algn="l"/>
            <a:r>
              <a:rPr lang="en-US" sz="8000" b="1" dirty="0">
                <a:solidFill>
                  <a:schemeClr val="bg1"/>
                </a:solidFill>
                <a:latin typeface="Arial" panose="020B0604020202020204" pitchFamily="34" charset="0"/>
                <a:cs typeface="Arial" panose="020B0604020202020204" pitchFamily="34" charset="0"/>
              </a:rPr>
              <a:t>Sample </a:t>
            </a:r>
            <a:br>
              <a:rPr lang="en-US" sz="8000" b="1" dirty="0">
                <a:solidFill>
                  <a:schemeClr val="bg1"/>
                </a:solidFill>
                <a:latin typeface="Arial" panose="020B0604020202020204" pitchFamily="34" charset="0"/>
                <a:cs typeface="Arial" panose="020B0604020202020204" pitchFamily="34" charset="0"/>
              </a:rPr>
            </a:br>
            <a:endParaRPr lang="en-US" sz="8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17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76AEBC-7CCD-46E8-852A-6601BC7A8136}"/>
              </a:ext>
            </a:extLst>
          </p:cNvPr>
          <p:cNvSpPr>
            <a:spLocks noGrp="1"/>
          </p:cNvSpPr>
          <p:nvPr>
            <p:ph type="title"/>
          </p:nvPr>
        </p:nvSpPr>
        <p:spPr>
          <a:xfrm>
            <a:off x="374754" y="642189"/>
            <a:ext cx="8531171" cy="627797"/>
          </a:xfrm>
          <a:ln w="28575">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tx1"/>
                </a:solidFill>
                <a:latin typeface="+mj-lt"/>
                <a:ea typeface="+mj-ea"/>
                <a:cs typeface="+mj-cs"/>
              </a:rPr>
              <a:t>SAMPLE SIZE AND SPREAD</a:t>
            </a:r>
          </a:p>
        </p:txBody>
      </p:sp>
      <p:graphicFrame>
        <p:nvGraphicFramePr>
          <p:cNvPr id="3" name="Table 2">
            <a:extLst>
              <a:ext uri="{FF2B5EF4-FFF2-40B4-BE49-F238E27FC236}">
                <a16:creationId xmlns:a16="http://schemas.microsoft.com/office/drawing/2014/main" id="{E67508FB-4118-79F7-E551-59C18CAF810F}"/>
              </a:ext>
            </a:extLst>
          </p:cNvPr>
          <p:cNvGraphicFramePr>
            <a:graphicFrameLocks noGrp="1"/>
          </p:cNvGraphicFramePr>
          <p:nvPr>
            <p:extLst>
              <p:ext uri="{D42A27DB-BD31-4B8C-83A1-F6EECF244321}">
                <p14:modId xmlns:p14="http://schemas.microsoft.com/office/powerpoint/2010/main" val="2897307062"/>
              </p:ext>
            </p:extLst>
          </p:nvPr>
        </p:nvGraphicFramePr>
        <p:xfrm>
          <a:off x="374754" y="1308017"/>
          <a:ext cx="6058703" cy="2295154"/>
        </p:xfrm>
        <a:graphic>
          <a:graphicData uri="http://schemas.openxmlformats.org/drawingml/2006/table">
            <a:tbl>
              <a:tblPr>
                <a:tableStyleId>{5C22544A-7EE6-4342-B048-85BDC9FD1C3A}</a:tableStyleId>
              </a:tblPr>
              <a:tblGrid>
                <a:gridCol w="3878786">
                  <a:extLst>
                    <a:ext uri="{9D8B030D-6E8A-4147-A177-3AD203B41FA5}">
                      <a16:colId xmlns:a16="http://schemas.microsoft.com/office/drawing/2014/main" val="619611340"/>
                    </a:ext>
                  </a:extLst>
                </a:gridCol>
                <a:gridCol w="1149938">
                  <a:extLst>
                    <a:ext uri="{9D8B030D-6E8A-4147-A177-3AD203B41FA5}">
                      <a16:colId xmlns:a16="http://schemas.microsoft.com/office/drawing/2014/main" val="381090351"/>
                    </a:ext>
                  </a:extLst>
                </a:gridCol>
                <a:gridCol w="1029979">
                  <a:extLst>
                    <a:ext uri="{9D8B030D-6E8A-4147-A177-3AD203B41FA5}">
                      <a16:colId xmlns:a16="http://schemas.microsoft.com/office/drawing/2014/main" val="1944931886"/>
                    </a:ext>
                  </a:extLst>
                </a:gridCol>
              </a:tblGrid>
              <a:tr h="1141692">
                <a:tc>
                  <a:txBody>
                    <a:bodyPr/>
                    <a:lstStyle/>
                    <a:p>
                      <a:pPr algn="ctr" fontAlgn="b"/>
                      <a:r>
                        <a:rPr lang="en-US" sz="2000" b="1" u="none" strike="noStrike" dirty="0">
                          <a:solidFill>
                            <a:schemeClr val="bg1"/>
                          </a:solidFill>
                          <a:effectLst/>
                          <a:latin typeface="+mn-lt"/>
                        </a:rPr>
                        <a:t>Competition brands </a:t>
                      </a:r>
                    </a:p>
                    <a:p>
                      <a:pPr algn="ctr" fontAlgn="b"/>
                      <a:r>
                        <a:rPr lang="en-US" sz="2000" b="1" u="none" strike="noStrike" dirty="0">
                          <a:solidFill>
                            <a:schemeClr val="bg1"/>
                          </a:solidFill>
                          <a:effectLst/>
                          <a:latin typeface="+mn-lt"/>
                        </a:rPr>
                        <a:t> (2) and</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368E"/>
                    </a:solidFill>
                  </a:tcPr>
                </a:tc>
                <a:tc rowSpan="2">
                  <a:txBody>
                    <a:bodyPr/>
                    <a:lstStyle/>
                    <a:p>
                      <a:pPr algn="ctr" fontAlgn="b"/>
                      <a:r>
                        <a:rPr lang="en-US" sz="2000" b="1" u="none" strike="noStrike" dirty="0">
                          <a:solidFill>
                            <a:schemeClr val="bg1"/>
                          </a:solidFill>
                          <a:effectLst/>
                          <a:latin typeface="+mn-lt"/>
                        </a:rPr>
                        <a:t>Client brand: </a:t>
                      </a:r>
                      <a:r>
                        <a:rPr lang="en-US" sz="2000" b="1" u="none" strike="noStrike" dirty="0" err="1">
                          <a:solidFill>
                            <a:schemeClr val="bg1"/>
                          </a:solidFill>
                          <a:effectLst/>
                          <a:latin typeface="+mn-lt"/>
                        </a:rPr>
                        <a:t>Sofy</a:t>
                      </a:r>
                      <a:r>
                        <a:rPr lang="en-US" sz="2000" b="1" u="none" strike="noStrike" dirty="0">
                          <a:solidFill>
                            <a:schemeClr val="bg1"/>
                          </a:solidFill>
                          <a:effectLst/>
                          <a:latin typeface="+mn-lt"/>
                        </a:rPr>
                        <a:t> </a:t>
                      </a:r>
                      <a:r>
                        <a:rPr lang="en-US" sz="2000" b="1" u="none" strike="noStrike" dirty="0" err="1">
                          <a:solidFill>
                            <a:schemeClr val="bg1"/>
                          </a:solidFill>
                          <a:effectLst/>
                          <a:latin typeface="+mn-lt"/>
                        </a:rPr>
                        <a:t>Bodyfit</a:t>
                      </a:r>
                      <a:r>
                        <a:rPr lang="en-US" sz="2000" b="1" u="none" strike="noStrike" dirty="0">
                          <a:solidFill>
                            <a:schemeClr val="bg1"/>
                          </a:solidFill>
                          <a:effectLst/>
                          <a:latin typeface="+mn-lt"/>
                        </a:rPr>
                        <a:t> </a:t>
                      </a:r>
                      <a:endParaRPr lang="en-IN"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368E"/>
                    </a:solidFill>
                  </a:tcPr>
                </a:tc>
                <a:tc rowSpan="2">
                  <a:txBody>
                    <a:bodyPr/>
                    <a:lstStyle/>
                    <a:p>
                      <a:pPr algn="ctr" fontAlgn="b"/>
                      <a:r>
                        <a:rPr lang="en-IN" sz="2000" b="1" u="none" strike="noStrike" dirty="0">
                          <a:solidFill>
                            <a:schemeClr val="bg1"/>
                          </a:solidFill>
                          <a:effectLst/>
                          <a:latin typeface="+mn-lt"/>
                        </a:rPr>
                        <a:t>Total</a:t>
                      </a:r>
                      <a:endParaRPr lang="en-IN"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368E"/>
                    </a:solidFill>
                  </a:tcPr>
                </a:tc>
                <a:extLst>
                  <a:ext uri="{0D108BD9-81ED-4DB2-BD59-A6C34878D82A}">
                    <a16:rowId xmlns:a16="http://schemas.microsoft.com/office/drawing/2014/main" val="1785210763"/>
                  </a:ext>
                </a:extLst>
              </a:tr>
              <a:tr h="576731">
                <a:tc>
                  <a:txBody>
                    <a:bodyPr/>
                    <a:lstStyle/>
                    <a:p>
                      <a:pPr algn="ctr" fontAlgn="b"/>
                      <a:r>
                        <a:rPr lang="en-US" sz="2000" b="1" u="none" strike="noStrike" dirty="0">
                          <a:solidFill>
                            <a:schemeClr val="bg1"/>
                          </a:solidFill>
                          <a:effectLst/>
                          <a:latin typeface="+mn-lt"/>
                        </a:rPr>
                        <a:t>Whisper / Stayfree / </a:t>
                      </a:r>
                      <a:r>
                        <a:rPr lang="en-US" sz="2000" b="1" u="none" strike="noStrike" dirty="0" err="1">
                          <a:solidFill>
                            <a:schemeClr val="bg1"/>
                          </a:solidFill>
                          <a:effectLst/>
                          <a:latin typeface="+mn-lt"/>
                        </a:rPr>
                        <a:t>Proease</a:t>
                      </a:r>
                      <a:endParaRPr lang="en-IN"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368E"/>
                    </a:solidFill>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137542985"/>
                  </a:ext>
                </a:extLst>
              </a:tr>
              <a:tr h="576731">
                <a:tc>
                  <a:txBody>
                    <a:bodyPr/>
                    <a:lstStyle/>
                    <a:p>
                      <a:pPr algn="ctr" fontAlgn="b"/>
                      <a:r>
                        <a:rPr lang="en-IN" sz="2000" u="none" strike="noStrike" dirty="0">
                          <a:effectLst/>
                          <a:latin typeface="+mn-lt"/>
                        </a:rPr>
                        <a:t>2 (1 per brand)</a:t>
                      </a:r>
                      <a:endParaRPr lang="en-IN" sz="2000" b="0"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000" u="none" strike="noStrike" dirty="0">
                          <a:effectLst/>
                          <a:latin typeface="+mn-lt"/>
                        </a:rPr>
                        <a:t>1</a:t>
                      </a:r>
                      <a:endParaRPr lang="en-IN" sz="2000" b="0"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000" u="none" strike="noStrike" dirty="0">
                          <a:effectLst/>
                          <a:latin typeface="+mn-lt"/>
                        </a:rPr>
                        <a:t>3</a:t>
                      </a:r>
                      <a:endParaRPr lang="en-IN" sz="2000" b="0"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693266"/>
                  </a:ext>
                </a:extLst>
              </a:tr>
            </a:tbl>
          </a:graphicData>
        </a:graphic>
      </p:graphicFrame>
      <p:pic>
        <p:nvPicPr>
          <p:cNvPr id="2" name="Picture 2" descr="Women hygiene pad vector icon isolated on background with shadow. Hygiene  pad type, feminine hygiene sanitary napkin product. Person… | Pad, Sanitary  napkin, Vector">
            <a:extLst>
              <a:ext uri="{FF2B5EF4-FFF2-40B4-BE49-F238E27FC236}">
                <a16:creationId xmlns:a16="http://schemas.microsoft.com/office/drawing/2014/main" id="{DFE09171-72C7-E5E6-23B8-B408BA1E99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0" r="8644" b="9364"/>
          <a:stretch/>
        </p:blipFill>
        <p:spPr bwMode="auto">
          <a:xfrm>
            <a:off x="7160817" y="0"/>
            <a:ext cx="5031183" cy="6237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34AFF4-13E8-70DE-E254-55BB11BD6FE3}"/>
              </a:ext>
            </a:extLst>
          </p:cNvPr>
          <p:cNvSpPr txBox="1"/>
          <p:nvPr/>
        </p:nvSpPr>
        <p:spPr>
          <a:xfrm>
            <a:off x="370123" y="5895490"/>
            <a:ext cx="4036763" cy="33855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Will be finalized in consultation with the client</a:t>
            </a:r>
          </a:p>
        </p:txBody>
      </p:sp>
    </p:spTree>
    <p:extLst>
      <p:ext uri="{BB962C8B-B14F-4D97-AF65-F5344CB8AC3E}">
        <p14:creationId xmlns:p14="http://schemas.microsoft.com/office/powerpoint/2010/main" val="318026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0D17D-0F79-4ECF-99C5-AD79D6D97677}"/>
              </a:ext>
            </a:extLst>
          </p:cNvPr>
          <p:cNvSpPr/>
          <p:nvPr/>
        </p:nvSpPr>
        <p:spPr>
          <a:xfrm>
            <a:off x="0" y="0"/>
            <a:ext cx="121895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6519F9-58E4-4117-B9C6-253765DC649E}"/>
              </a:ext>
            </a:extLst>
          </p:cNvPr>
          <p:cNvPicPr>
            <a:picLocks noChangeAspect="1"/>
          </p:cNvPicPr>
          <p:nvPr/>
        </p:nvPicPr>
        <p:blipFill>
          <a:blip r:embed="rId2">
            <a:alphaModFix amt="35000"/>
          </a:blip>
          <a:stretch>
            <a:fillRect/>
          </a:stretch>
        </p:blipFill>
        <p:spPr>
          <a:xfrm>
            <a:off x="1869310" y="0"/>
            <a:ext cx="10322690" cy="6858000"/>
          </a:xfrm>
          <a:prstGeom prst="rect">
            <a:avLst/>
          </a:prstGeom>
        </p:spPr>
      </p:pic>
      <p:sp>
        <p:nvSpPr>
          <p:cNvPr id="2" name="Title 1">
            <a:extLst>
              <a:ext uri="{FF2B5EF4-FFF2-40B4-BE49-F238E27FC236}">
                <a16:creationId xmlns:a16="http://schemas.microsoft.com/office/drawing/2014/main" id="{4C0CB21F-FD6E-4C95-B4DD-DE7DF4716F48}"/>
              </a:ext>
            </a:extLst>
          </p:cNvPr>
          <p:cNvSpPr>
            <a:spLocks noGrp="1"/>
          </p:cNvSpPr>
          <p:nvPr>
            <p:ph type="ctrTitle"/>
          </p:nvPr>
        </p:nvSpPr>
        <p:spPr>
          <a:xfrm>
            <a:off x="145774" y="1964221"/>
            <a:ext cx="8229600" cy="2387600"/>
          </a:xfrm>
        </p:spPr>
        <p:txBody>
          <a:bodyPr>
            <a:normAutofit/>
          </a:bodyPr>
          <a:lstStyle/>
          <a:p>
            <a:pPr algn="l"/>
            <a:r>
              <a:rPr lang="en-US" sz="8000" b="1" dirty="0">
                <a:solidFill>
                  <a:schemeClr val="bg1"/>
                </a:solidFill>
                <a:latin typeface="Arial" panose="020B0604020202020204" pitchFamily="34" charset="0"/>
                <a:cs typeface="Arial" panose="020B0604020202020204" pitchFamily="34" charset="0"/>
              </a:rPr>
              <a:t>Areas of Investigations </a:t>
            </a:r>
          </a:p>
        </p:txBody>
      </p:sp>
    </p:spTree>
    <p:extLst>
      <p:ext uri="{BB962C8B-B14F-4D97-AF65-F5344CB8AC3E}">
        <p14:creationId xmlns:p14="http://schemas.microsoft.com/office/powerpoint/2010/main" val="2648107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M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MX" id="{C2580B64-DD2F-48C2-94E7-7FFBA0565320}" vid="{AF4F30B3-98E2-479A-BD17-B626BE0A4B4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Facet</Template>
  <TotalTime>2839</TotalTime>
  <Words>2387</Words>
  <Application>Microsoft Office PowerPoint</Application>
  <PresentationFormat>Widescreen</PresentationFormat>
  <Paragraphs>200</Paragraphs>
  <Slides>18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Office Theme</vt:lpstr>
      <vt:lpstr>1_Office Theme</vt:lpstr>
      <vt:lpstr>ThemeMX</vt:lpstr>
      <vt:lpstr>PowerPoint Presentation</vt:lpstr>
      <vt:lpstr>PowerPoint Presentation</vt:lpstr>
      <vt:lpstr>Research Methodology</vt:lpstr>
      <vt:lpstr>TARGET AUDIENCE </vt:lpstr>
      <vt:lpstr>METHODOLOGY - QUALITATIVE IDIs </vt:lpstr>
      <vt:lpstr>LOCATION </vt:lpstr>
      <vt:lpstr>Sample  </vt:lpstr>
      <vt:lpstr>SAMPLE SIZE AND SPREAD</vt:lpstr>
      <vt:lpstr>Areas of Investigations </vt:lpstr>
      <vt:lpstr>INFORMATION AREAS  </vt:lpstr>
      <vt:lpstr>Timelines and Investment</vt:lpstr>
      <vt:lpstr>PowerPoint Presentation</vt:lpstr>
      <vt:lpstr>PowerPoint Presentation</vt:lpstr>
      <vt:lpstr>PowerPoint Presentation</vt:lpstr>
      <vt:lpstr>PowerPoint Presentation</vt:lpstr>
      <vt:lpstr>Terms &amp; Condition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 Toi</dc:creator>
  <cp:lastModifiedBy>Sudeshna Halder</cp:lastModifiedBy>
  <cp:revision>445</cp:revision>
  <dcterms:created xsi:type="dcterms:W3CDTF">2021-10-17T13:15:33Z</dcterms:created>
  <dcterms:modified xsi:type="dcterms:W3CDTF">2023-03-24T09:17:02Z</dcterms:modified>
</cp:coreProperties>
</file>