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40452"/>
            <a:ext cx="12191999" cy="617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44" y="50672"/>
            <a:ext cx="90684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489" y="1634870"/>
            <a:ext cx="11102340" cy="355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045" y="1390649"/>
            <a:ext cx="53289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PROPOSAL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FOR: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UNDERSTANDING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PREFERENCE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ACCEPTABILITY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KANNADA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GEC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SHOWS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045" y="3036823"/>
            <a:ext cx="2313305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KARNATAKA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MARCH,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2023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0500" y="4838700"/>
            <a:ext cx="691896" cy="6918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71590" y="4857064"/>
            <a:ext cx="1252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1F1F1"/>
                </a:solidFill>
                <a:latin typeface="Calibri"/>
                <a:cs typeface="Calibri"/>
              </a:rPr>
              <a:t>Prepared</a:t>
            </a:r>
            <a:r>
              <a:rPr sz="1800" b="1" i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F1F1F1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43" y="224104"/>
            <a:ext cx="4687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KEY</a:t>
            </a:r>
            <a:r>
              <a:rPr spc="-95" dirty="0"/>
              <a:t> </a:t>
            </a:r>
            <a:r>
              <a:rPr spc="-65" dirty="0"/>
              <a:t>INFORMATION</a:t>
            </a:r>
            <a:r>
              <a:rPr spc="-125" dirty="0"/>
              <a:t> </a:t>
            </a:r>
            <a:r>
              <a:rPr spc="-35" dirty="0"/>
              <a:t>AREAS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914400"/>
            <a:ext cx="4749546" cy="18768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749" y="1621612"/>
            <a:ext cx="4269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Popularity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Kannada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GEC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shows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427" y="2788920"/>
            <a:ext cx="4742815" cy="2944495"/>
          </a:xfrm>
          <a:prstGeom prst="rect">
            <a:avLst/>
          </a:prstGeom>
          <a:solidFill>
            <a:srgbClr val="C00000">
              <a:alpha val="18823"/>
            </a:srgbClr>
          </a:solidFill>
          <a:ln w="12700">
            <a:solidFill>
              <a:srgbClr val="CFD1D3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347980" indent="-127635">
              <a:lnSpc>
                <a:spcPts val="2305"/>
              </a:lnSpc>
              <a:spcBef>
                <a:spcPts val="505"/>
              </a:spcBef>
              <a:buSzPct val="95000"/>
              <a:buChar char="•"/>
              <a:tabLst>
                <a:tab pos="348615" algn="l"/>
              </a:tabLst>
            </a:pPr>
            <a:r>
              <a:rPr sz="2000" spc="-5" dirty="0">
                <a:latin typeface="Calibri"/>
                <a:cs typeface="Calibri"/>
              </a:rPr>
              <a:t>What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most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liked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shows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what</a:t>
            </a:r>
            <a:endParaRPr sz="2000">
              <a:latin typeface="Calibri"/>
              <a:cs typeface="Calibri"/>
            </a:endParaRPr>
          </a:p>
          <a:p>
            <a:pPr marL="220979">
              <a:lnSpc>
                <a:spcPts val="2305"/>
              </a:lnSpc>
            </a:pPr>
            <a:r>
              <a:rPr sz="2000" spc="-10" dirty="0">
                <a:latin typeface="Calibri"/>
                <a:cs typeface="Calibri"/>
              </a:rPr>
              <a:t>drives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appeal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among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viewers</a:t>
            </a:r>
            <a:endParaRPr sz="2000">
              <a:latin typeface="Calibri"/>
              <a:cs typeface="Calibri"/>
            </a:endParaRPr>
          </a:p>
          <a:p>
            <a:pPr marL="220979" marR="356235">
              <a:lnSpc>
                <a:spcPts val="2200"/>
              </a:lnSpc>
              <a:spcBef>
                <a:spcPts val="400"/>
              </a:spcBef>
              <a:buSzPct val="95000"/>
              <a:buChar char="•"/>
              <a:tabLst>
                <a:tab pos="348615" algn="l"/>
              </a:tabLst>
            </a:pPr>
            <a:r>
              <a:rPr sz="2000" spc="-25" dirty="0">
                <a:latin typeface="Calibri"/>
                <a:cs typeface="Calibri"/>
              </a:rPr>
              <a:t>Type </a:t>
            </a:r>
            <a:r>
              <a:rPr sz="2000" spc="-5" dirty="0">
                <a:latin typeface="Calibri"/>
                <a:cs typeface="Calibri"/>
              </a:rPr>
              <a:t>of show </a:t>
            </a:r>
            <a:r>
              <a:rPr sz="2000" dirty="0">
                <a:latin typeface="Calibri"/>
                <a:cs typeface="Calibri"/>
              </a:rPr>
              <a:t>(fictional, </a:t>
            </a:r>
            <a:r>
              <a:rPr sz="2000" spc="-5" dirty="0">
                <a:latin typeface="Calibri"/>
                <a:cs typeface="Calibri"/>
              </a:rPr>
              <a:t>daily </a:t>
            </a:r>
            <a:r>
              <a:rPr sz="2000" spc="-10" dirty="0">
                <a:latin typeface="Calibri"/>
                <a:cs typeface="Calibri"/>
              </a:rPr>
              <a:t>vs </a:t>
            </a:r>
            <a:r>
              <a:rPr sz="2000" spc="-25" dirty="0">
                <a:latin typeface="Calibri"/>
                <a:cs typeface="Calibri"/>
              </a:rPr>
              <a:t>weekly,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popularity</a:t>
            </a:r>
            <a:endParaRPr sz="2000">
              <a:latin typeface="Calibri"/>
              <a:cs typeface="Calibri"/>
            </a:endParaRPr>
          </a:p>
          <a:p>
            <a:pPr marL="220979" marR="399415">
              <a:lnSpc>
                <a:spcPts val="2200"/>
              </a:lnSpc>
              <a:spcBef>
                <a:spcPts val="360"/>
              </a:spcBef>
              <a:buSzPct val="95000"/>
              <a:buChar char="•"/>
              <a:tabLst>
                <a:tab pos="348615" algn="l"/>
              </a:tabLst>
            </a:pPr>
            <a:r>
              <a:rPr sz="2000" spc="-5" dirty="0">
                <a:latin typeface="Calibri"/>
                <a:cs typeface="Calibri"/>
              </a:rPr>
              <a:t>Channels with distribution of </a:t>
            </a:r>
            <a:r>
              <a:rPr sz="2000" spc="-10" dirty="0">
                <a:latin typeface="Calibri"/>
                <a:cs typeface="Calibri"/>
              </a:rPr>
              <a:t>shows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popularity</a:t>
            </a:r>
            <a:endParaRPr sz="2000">
              <a:latin typeface="Calibri"/>
              <a:cs typeface="Calibri"/>
            </a:endParaRPr>
          </a:p>
          <a:p>
            <a:pPr marL="347980" indent="-127635">
              <a:lnSpc>
                <a:spcPts val="2300"/>
              </a:lnSpc>
              <a:spcBef>
                <a:spcPts val="125"/>
              </a:spcBef>
              <a:buSzPct val="95000"/>
              <a:buChar char="•"/>
              <a:tabLst>
                <a:tab pos="348615" algn="l"/>
              </a:tabLst>
            </a:pPr>
            <a:r>
              <a:rPr sz="2000" spc="-15" dirty="0">
                <a:latin typeface="Calibri"/>
                <a:cs typeface="Calibri"/>
              </a:rPr>
              <a:t>Preference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occasions,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endParaRPr sz="2000">
              <a:latin typeface="Calibri"/>
              <a:cs typeface="Calibri"/>
            </a:endParaRPr>
          </a:p>
          <a:p>
            <a:pPr marL="220979">
              <a:lnSpc>
                <a:spcPts val="2300"/>
              </a:lnSpc>
            </a:pPr>
            <a:r>
              <a:rPr sz="2000" spc="-5" dirty="0">
                <a:latin typeface="Calibri"/>
                <a:cs typeface="Calibri"/>
              </a:rPr>
              <a:t>segments,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day-time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accompaniment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9008" y="914400"/>
            <a:ext cx="5970270" cy="18768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38466" y="1621612"/>
            <a:ext cx="2456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acceptability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676" y="2788920"/>
            <a:ext cx="5951220" cy="2944495"/>
          </a:xfrm>
          <a:prstGeom prst="rect">
            <a:avLst/>
          </a:prstGeom>
          <a:solidFill>
            <a:srgbClr val="5B9BD4">
              <a:alpha val="32156"/>
            </a:srgbClr>
          </a:solidFill>
          <a:ln w="12700">
            <a:solidFill>
              <a:srgbClr val="CFD1D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02565" indent="-128270">
              <a:lnSpc>
                <a:spcPct val="100000"/>
              </a:lnSpc>
              <a:spcBef>
                <a:spcPts val="254"/>
              </a:spcBef>
              <a:buSzPct val="95000"/>
              <a:buChar char="•"/>
              <a:tabLst>
                <a:tab pos="203200" algn="l"/>
              </a:tabLst>
            </a:pPr>
            <a:r>
              <a:rPr sz="2000" spc="-5" dirty="0">
                <a:latin typeface="Calibri"/>
                <a:cs typeface="Calibri"/>
              </a:rPr>
              <a:t>Acceptability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viewers</a:t>
            </a:r>
            <a:endParaRPr sz="2000">
              <a:latin typeface="Calibri"/>
              <a:cs typeface="Calibri"/>
            </a:endParaRPr>
          </a:p>
          <a:p>
            <a:pPr marL="202565" indent="-128270">
              <a:lnSpc>
                <a:spcPts val="2300"/>
              </a:lnSpc>
              <a:spcBef>
                <a:spcPts val="165"/>
              </a:spcBef>
              <a:buSzPct val="95000"/>
              <a:buChar char="•"/>
              <a:tabLst>
                <a:tab pos="203200" algn="l"/>
              </a:tabLst>
            </a:pPr>
            <a:r>
              <a:rPr sz="2000" spc="-5" dirty="0">
                <a:latin typeface="Calibri"/>
                <a:cs typeface="Calibri"/>
              </a:rPr>
              <a:t>Acceptability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 lack</a:t>
            </a:r>
            <a:r>
              <a:rPr sz="2000" spc="-5" dirty="0">
                <a:latin typeface="Calibri"/>
                <a:cs typeface="Calibri"/>
              </a:rPr>
              <a:t> thereof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shows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client</a:t>
            </a:r>
            <a:endParaRPr sz="2000">
              <a:latin typeface="Calibri"/>
              <a:cs typeface="Calibri"/>
            </a:endParaRPr>
          </a:p>
          <a:p>
            <a:pPr marL="189230">
              <a:lnSpc>
                <a:spcPts val="2300"/>
              </a:lnSpc>
            </a:pPr>
            <a:r>
              <a:rPr sz="2000" dirty="0">
                <a:latin typeface="Calibri"/>
                <a:cs typeface="Calibri"/>
              </a:rPr>
              <a:t>channel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viewers</a:t>
            </a:r>
            <a:endParaRPr sz="2000">
              <a:latin typeface="Calibri"/>
              <a:cs typeface="Calibri"/>
            </a:endParaRPr>
          </a:p>
          <a:p>
            <a:pPr marL="189230" marR="962025" indent="-114300">
              <a:lnSpc>
                <a:spcPts val="2200"/>
              </a:lnSpc>
              <a:spcBef>
                <a:spcPts val="409"/>
              </a:spcBef>
              <a:buSzPct val="95000"/>
              <a:buChar char="•"/>
              <a:tabLst>
                <a:tab pos="203200" algn="l"/>
              </a:tabLst>
            </a:pPr>
            <a:r>
              <a:rPr sz="2000" dirty="0">
                <a:latin typeface="Calibri"/>
                <a:cs typeface="Calibri"/>
              </a:rPr>
              <a:t>Ranking in </a:t>
            </a:r>
            <a:r>
              <a:rPr sz="2000" spc="-10" dirty="0">
                <a:latin typeface="Calibri"/>
                <a:cs typeface="Calibri"/>
              </a:rPr>
              <a:t>terms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content </a:t>
            </a:r>
            <a:r>
              <a:rPr sz="2000" spc="-15" dirty="0">
                <a:latin typeface="Calibri"/>
                <a:cs typeface="Calibri"/>
              </a:rPr>
              <a:t>preference 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  <a:p>
            <a:pPr marL="202565" indent="-128270">
              <a:lnSpc>
                <a:spcPct val="100000"/>
              </a:lnSpc>
              <a:spcBef>
                <a:spcPts val="120"/>
              </a:spcBef>
              <a:buSzPct val="95000"/>
              <a:buChar char="•"/>
              <a:tabLst>
                <a:tab pos="203200" algn="l"/>
              </a:tabLst>
            </a:pPr>
            <a:r>
              <a:rPr sz="2000" spc="-5" dirty="0">
                <a:latin typeface="Calibri"/>
                <a:cs typeface="Calibri"/>
              </a:rPr>
              <a:t>Recommendation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client </a:t>
            </a:r>
            <a:r>
              <a:rPr sz="2000" spc="-10" dirty="0">
                <a:latin typeface="Calibri"/>
                <a:cs typeface="Calibri"/>
              </a:rPr>
              <a:t>brand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</a:t>
            </a:r>
            <a:endParaRPr sz="2000">
              <a:latin typeface="Calibri"/>
              <a:cs typeface="Calibri"/>
            </a:endParaRPr>
          </a:p>
          <a:p>
            <a:pPr marL="202565" indent="-128270">
              <a:lnSpc>
                <a:spcPct val="100000"/>
              </a:lnSpc>
              <a:spcBef>
                <a:spcPts val="160"/>
              </a:spcBef>
              <a:buSzPct val="95000"/>
              <a:buChar char="•"/>
              <a:tabLst>
                <a:tab pos="203200" algn="l"/>
              </a:tabLst>
            </a:pPr>
            <a:r>
              <a:rPr sz="2000" spc="-10" dirty="0">
                <a:latin typeface="Calibri"/>
                <a:cs typeface="Calibri"/>
              </a:rPr>
              <a:t>Loyalty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stickiness</a:t>
            </a:r>
            <a:r>
              <a:rPr sz="2000" spc="-15" dirty="0">
                <a:latin typeface="Calibri"/>
                <a:cs typeface="Calibri"/>
              </a:rPr>
              <a:t> for </a:t>
            </a:r>
            <a:r>
              <a:rPr sz="2000" spc="-5" dirty="0">
                <a:latin typeface="Calibri"/>
                <a:cs typeface="Calibri"/>
              </a:rPr>
              <a:t>client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-5" dirty="0">
                <a:latin typeface="Calibri"/>
                <a:cs typeface="Calibri"/>
              </a:rPr>
              <a:t> competition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  <a:p>
            <a:pPr marL="202565" indent="-128270">
              <a:lnSpc>
                <a:spcPct val="100000"/>
              </a:lnSpc>
              <a:spcBef>
                <a:spcPts val="170"/>
              </a:spcBef>
              <a:buSzPct val="95000"/>
              <a:buChar char="•"/>
              <a:tabLst>
                <a:tab pos="203200" algn="l"/>
              </a:tabLst>
            </a:pPr>
            <a:r>
              <a:rPr sz="2000" spc="-5" dirty="0">
                <a:latin typeface="Calibri"/>
                <a:cs typeface="Calibri"/>
              </a:rPr>
              <a:t>Future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intention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client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competition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304566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57" y="269570"/>
            <a:ext cx="3966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SAMPLE</a:t>
            </a:r>
            <a:r>
              <a:rPr spc="-3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208" y="1065403"/>
            <a:ext cx="588073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Karnataka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dirty="0">
                <a:latin typeface="Calibri"/>
                <a:cs typeface="Calibri"/>
              </a:rPr>
              <a:t> has 4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divisions</a:t>
            </a:r>
            <a:endParaRPr sz="1800">
              <a:latin typeface="Calibri"/>
              <a:cs typeface="Calibri"/>
            </a:endParaRPr>
          </a:p>
          <a:p>
            <a:pPr marL="299085" marR="19050" indent="-287020">
              <a:lnSpc>
                <a:spcPct val="2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will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Urban </a:t>
            </a:r>
            <a:r>
              <a:rPr sz="1800" spc="-35" dirty="0">
                <a:latin typeface="Calibri"/>
                <a:cs typeface="Calibri"/>
              </a:rPr>
              <a:t>Towns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Rural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villages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subdivision </a:t>
            </a:r>
            <a:r>
              <a:rPr sz="1800" spc="-10" dirty="0">
                <a:latin typeface="Calibri"/>
                <a:cs typeface="Calibri"/>
              </a:rPr>
              <a:t>to have</a:t>
            </a:r>
            <a:r>
              <a:rPr sz="1800" dirty="0">
                <a:latin typeface="Calibri"/>
                <a:cs typeface="Calibri"/>
              </a:rPr>
              <a:t> 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representation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Urban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below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 </a:t>
            </a:r>
            <a:r>
              <a:rPr sz="1800" spc="-5" dirty="0">
                <a:latin typeface="Calibri"/>
                <a:cs typeface="Calibri"/>
              </a:rPr>
              <a:t>lacs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population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will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Towns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Rural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districts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randomly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division.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Total</a:t>
            </a:r>
            <a:r>
              <a:rPr sz="1800" spc="-10" dirty="0">
                <a:latin typeface="Calibri"/>
                <a:cs typeface="Calibri"/>
              </a:rPr>
              <a:t> we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</a:t>
            </a:r>
            <a:r>
              <a:rPr sz="1800" dirty="0">
                <a:latin typeface="Calibri"/>
                <a:cs typeface="Calibri"/>
              </a:rPr>
              <a:t> 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districts.</a:t>
            </a:r>
            <a:endParaRPr sz="1800">
              <a:latin typeface="Calibri"/>
              <a:cs typeface="Calibri"/>
            </a:endParaRPr>
          </a:p>
          <a:p>
            <a:pPr marL="299085" marR="457200" indent="-287020">
              <a:lnSpc>
                <a:spcPct val="2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district,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villages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highest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population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10" dirty="0">
                <a:latin typeface="Calibri"/>
                <a:cs typeface="Calibri"/>
              </a:rPr>
              <a:t> total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 </a:t>
            </a:r>
            <a:r>
              <a:rPr sz="1800" dirty="0">
                <a:latin typeface="Calibri"/>
                <a:cs typeface="Calibri"/>
              </a:rPr>
              <a:t>16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rural </a:t>
            </a:r>
            <a:r>
              <a:rPr sz="1800" spc="-5" dirty="0">
                <a:latin typeface="Calibri"/>
                <a:cs typeface="Calibri"/>
              </a:rPr>
              <a:t>villages.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050" y="1078140"/>
            <a:ext cx="5461217" cy="2503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35057"/>
              </p:ext>
            </p:extLst>
          </p:nvPr>
        </p:nvGraphicFramePr>
        <p:xfrm>
          <a:off x="252730" y="633429"/>
          <a:ext cx="5843270" cy="5591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Districts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96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Towns/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Villages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Sample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Metro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Bangalore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4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5272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Urban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10 </a:t>
                      </a:r>
                      <a:r>
                        <a:rPr sz="1050" b="1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lacs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Belgaum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Hubli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Mangalore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44"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Rural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Dharwada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Saunshi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Hebballi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Belagavi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Guttal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Rattihalli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Devangere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Malebennur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Santhebennur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Shimoga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Anavatti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Donabaghatta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Ballari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Chintrapalli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Kurugodu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Bidar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Hallikhed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Rajeshwar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Mysuru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Saligrama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Harohalli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8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Udupi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Shiroor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48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Shirva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878" y="0"/>
            <a:ext cx="4637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SAMPLE</a:t>
            </a:r>
            <a:r>
              <a:rPr spc="-2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60" dirty="0"/>
              <a:t>QUANTITATIVE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04534" y="1141094"/>
          <a:ext cx="5420995" cy="1115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Urban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650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635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800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1450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453755" y="805434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1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AL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AMPLE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29" y="2693314"/>
            <a:ext cx="50838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42570" indent="-2870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each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villages/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Town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will </a:t>
            </a:r>
            <a:r>
              <a:rPr sz="1600" spc="-15" dirty="0">
                <a:latin typeface="Calibri"/>
                <a:cs typeface="Calibri"/>
              </a:rPr>
              <a:t>follow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purposive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random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sampling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methodology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40" dirty="0">
                <a:latin typeface="Calibri"/>
                <a:cs typeface="Calibri"/>
              </a:rPr>
              <a:t>We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divide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city/ village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4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divisions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" dirty="0">
                <a:latin typeface="Calibri"/>
                <a:cs typeface="Calibri"/>
              </a:rPr>
              <a:t> select</a:t>
            </a:r>
            <a:endParaRPr sz="1600">
              <a:latin typeface="Calibri"/>
              <a:cs typeface="Calibri"/>
            </a:endParaRPr>
          </a:p>
          <a:p>
            <a:pPr marL="299085" marR="820419">
              <a:lnSpc>
                <a:spcPct val="150000"/>
              </a:lnSpc>
            </a:pPr>
            <a:r>
              <a:rPr sz="1600" spc="-5" dirty="0">
                <a:latin typeface="Calibri"/>
                <a:cs typeface="Calibri"/>
              </a:rPr>
              <a:t>equal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sample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each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division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get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holistic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representation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city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 a whole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7210" y="5878169"/>
            <a:ext cx="50025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Calibri"/>
                <a:cs typeface="Calibri"/>
              </a:rPr>
              <a:t>The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final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sampling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frame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can </a:t>
            </a:r>
            <a:r>
              <a:rPr sz="1400" b="1" i="1" dirty="0">
                <a:latin typeface="Calibri"/>
                <a:cs typeface="Calibri"/>
              </a:rPr>
              <a:t>be finalised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in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consultation</a:t>
            </a:r>
            <a:r>
              <a:rPr sz="1400" b="1" i="1" spc="-3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with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client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0"/>
            <a:ext cx="9948672" cy="68351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948688"/>
            <a:ext cx="6786245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65"/>
              </a:spcBef>
            </a:pPr>
            <a:r>
              <a:rPr sz="8000" b="1" spc="-15" dirty="0">
                <a:solidFill>
                  <a:srgbClr val="FFFFFF"/>
                </a:solidFill>
                <a:latin typeface="Arial"/>
                <a:cs typeface="Arial"/>
              </a:rPr>
              <a:t>Timelines</a:t>
            </a:r>
            <a:r>
              <a:rPr sz="8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000" b="1" spc="-2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464775"/>
            <a:ext cx="10249535" cy="96964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pc="-10" dirty="0"/>
              <a:t>TIMELINES</a:t>
            </a:r>
          </a:p>
          <a:p>
            <a:pPr marL="24384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Calibri"/>
                <a:cs typeface="Calibri"/>
              </a:rPr>
              <a:t>MX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conduct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dipstick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 </a:t>
            </a:r>
            <a:r>
              <a:rPr sz="1800" b="1" spc="-5" dirty="0">
                <a:latin typeface="Calibri"/>
                <a:cs typeface="Calibri"/>
              </a:rPr>
              <a:t>weeks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period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consisting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activities.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987" y="5317363"/>
            <a:ext cx="7726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 Light"/>
                <a:cs typeface="Calibri Light"/>
              </a:rPr>
              <a:t>The</a:t>
            </a:r>
            <a:r>
              <a:rPr sz="1400" i="1" spc="-5" dirty="0">
                <a:latin typeface="Calibri Light"/>
                <a:cs typeface="Calibri Light"/>
              </a:rPr>
              <a:t> </a:t>
            </a:r>
            <a:r>
              <a:rPr sz="1400" i="1" dirty="0">
                <a:latin typeface="Calibri Light"/>
                <a:cs typeface="Calibri Light"/>
              </a:rPr>
              <a:t>project</a:t>
            </a:r>
            <a:r>
              <a:rPr sz="1400" i="1" spc="1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progress</a:t>
            </a:r>
            <a:r>
              <a:rPr sz="1400" i="1" dirty="0">
                <a:latin typeface="Calibri Light"/>
                <a:cs typeface="Calibri Light"/>
              </a:rPr>
              <a:t> will</a:t>
            </a:r>
            <a:r>
              <a:rPr sz="1400" i="1" spc="1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be</a:t>
            </a:r>
            <a:r>
              <a:rPr sz="1400" i="1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dependent</a:t>
            </a:r>
            <a:r>
              <a:rPr sz="1400" i="1" spc="3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on</a:t>
            </a:r>
            <a:r>
              <a:rPr sz="1400" i="1" spc="1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external</a:t>
            </a:r>
            <a:r>
              <a:rPr sz="1400" i="1" spc="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situations</a:t>
            </a:r>
            <a:r>
              <a:rPr sz="1400" i="1" spc="2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and</a:t>
            </a:r>
            <a:r>
              <a:rPr sz="1400" i="1" spc="2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government</a:t>
            </a:r>
            <a:r>
              <a:rPr sz="1400" i="1" spc="1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restrictions</a:t>
            </a:r>
            <a:r>
              <a:rPr sz="1400" i="1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and</a:t>
            </a:r>
            <a:r>
              <a:rPr sz="1400" i="1" spc="10" dirty="0">
                <a:latin typeface="Calibri Light"/>
                <a:cs typeface="Calibri Light"/>
              </a:rPr>
              <a:t> </a:t>
            </a:r>
            <a:r>
              <a:rPr sz="1400" i="1" spc="-10" dirty="0">
                <a:latin typeface="Calibri Light"/>
                <a:cs typeface="Calibri Light"/>
              </a:rPr>
              <a:t>expert</a:t>
            </a:r>
            <a:r>
              <a:rPr sz="1400" i="1" spc="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advice </a:t>
            </a:r>
            <a:endParaRPr sz="14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0489" y="1634870"/>
          <a:ext cx="11090909" cy="354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8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8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Commissioning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study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635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Preparation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research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instruments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Programming/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Translation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40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briefing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Fieldwork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 gridSpan="6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generation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final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545084"/>
            <a:ext cx="267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DELIVERABLES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904" y="1632204"/>
            <a:ext cx="4523740" cy="1435735"/>
          </a:xfrm>
          <a:prstGeom prst="rect">
            <a:avLst/>
          </a:prstGeom>
          <a:ln w="9525">
            <a:solidFill>
              <a:srgbClr val="5B9BD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alibri"/>
                <a:cs typeface="Calibri"/>
              </a:rPr>
              <a:t>Commissioning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800" spc="-10" dirty="0">
                <a:latin typeface="Calibri"/>
                <a:cs typeface="Calibri"/>
              </a:rPr>
              <a:t>Approval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sample</a:t>
            </a:r>
            <a:r>
              <a:rPr sz="1800" spc="-10" dirty="0">
                <a:latin typeface="Calibri"/>
                <a:cs typeface="Calibri"/>
              </a:rPr>
              <a:t> frame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8064" y="3429000"/>
            <a:ext cx="5323840" cy="1850389"/>
          </a:xfrm>
          <a:prstGeom prst="rect">
            <a:avLst/>
          </a:prstGeom>
          <a:ln w="9525">
            <a:solidFill>
              <a:srgbClr val="5B9BD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MX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Study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updates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instruments</a:t>
            </a:r>
            <a:endParaRPr sz="18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Final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ppt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format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Overall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Urban,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Rural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613028"/>
            <a:ext cx="2448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INV</a:t>
            </a:r>
            <a:r>
              <a:rPr spc="-45" dirty="0"/>
              <a:t>E</a:t>
            </a:r>
            <a:r>
              <a:rPr spc="-10" dirty="0"/>
              <a:t>S</a:t>
            </a:r>
            <a:r>
              <a:rPr spc="-5" dirty="0"/>
              <a:t>TMENT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8281" y="1694433"/>
            <a:ext cx="3868420" cy="3479800"/>
            <a:chOff x="478281" y="1694433"/>
            <a:chExt cx="3868420" cy="347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" y="1700783"/>
              <a:ext cx="3855720" cy="3467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4631" y="1700783"/>
              <a:ext cx="3855720" cy="3467100"/>
            </a:xfrm>
            <a:custGeom>
              <a:avLst/>
              <a:gdLst/>
              <a:ahLst/>
              <a:cxnLst/>
              <a:rect l="l" t="t" r="r" b="b"/>
              <a:pathLst>
                <a:path w="3855720" h="3467100">
                  <a:moveTo>
                    <a:pt x="0" y="3467100"/>
                  </a:moveTo>
                  <a:lnTo>
                    <a:pt x="3855720" y="3467100"/>
                  </a:lnTo>
                  <a:lnTo>
                    <a:pt x="3855720" y="0"/>
                  </a:lnTo>
                  <a:lnTo>
                    <a:pt x="0" y="0"/>
                  </a:lnTo>
                  <a:lnTo>
                    <a:pt x="0" y="3467100"/>
                  </a:lnTo>
                  <a:close/>
                </a:path>
              </a:pathLst>
            </a:custGeom>
            <a:ln w="12700">
              <a:solidFill>
                <a:srgbClr val="D0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01921" y="4130166"/>
            <a:ext cx="5699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i="1" spc="-10" dirty="0">
                <a:latin typeface="Calibri"/>
                <a:cs typeface="Calibri"/>
              </a:rPr>
              <a:t>The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above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cost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exclusive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of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GST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to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be </a:t>
            </a:r>
            <a:r>
              <a:rPr sz="1600" i="1" spc="-10" dirty="0">
                <a:latin typeface="Calibri"/>
                <a:cs typeface="Calibri"/>
              </a:rPr>
              <a:t>charged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as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per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GOI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norms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66410" y="1694942"/>
          <a:ext cx="6899274" cy="1161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Item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Cost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(INR)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21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Face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to face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interventions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1450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12,61,500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45" dirty="0">
                          <a:latin typeface="Calibri Light"/>
                          <a:cs typeface="Calibri Light"/>
                        </a:rPr>
                        <a:t>Total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12,61,500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9E8600"/>
                      </a:solidFill>
                      <a:prstDash val="solid"/>
                    </a:lnL>
                    <a:lnR w="12700">
                      <a:solidFill>
                        <a:srgbClr val="9E8600"/>
                      </a:solidFill>
                      <a:prstDash val="solid"/>
                    </a:lnR>
                    <a:lnT w="12700">
                      <a:solidFill>
                        <a:srgbClr val="9E8600"/>
                      </a:solidFill>
                      <a:prstDash val="solid"/>
                    </a:lnT>
                    <a:lnB w="12700">
                      <a:solidFill>
                        <a:srgbClr val="9E8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0"/>
            <a:ext cx="9948672" cy="68351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3358083"/>
            <a:ext cx="67875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95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sz="6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6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421970"/>
            <a:ext cx="3168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PAYMENT</a:t>
            </a:r>
            <a:r>
              <a:rPr spc="-95" dirty="0"/>
              <a:t> </a:t>
            </a:r>
            <a:r>
              <a:rPr spc="-5" dirty="0"/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898676"/>
            <a:ext cx="11689080" cy="53086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first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50% of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agreed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fee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Project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invoiced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upon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commissioning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Project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(“the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advance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Invoice”).</a:t>
            </a:r>
            <a:endParaRPr sz="105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Payment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Advance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Invoice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 due from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Client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within</a:t>
            </a:r>
            <a:r>
              <a:rPr sz="1050" dirty="0">
                <a:latin typeface="Arial MT"/>
                <a:cs typeface="Arial MT"/>
              </a:rPr>
              <a:t> 7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days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5" dirty="0">
                <a:latin typeface="Arial MT"/>
                <a:cs typeface="Arial MT"/>
              </a:rPr>
              <a:t> the </a:t>
            </a:r>
            <a:r>
              <a:rPr sz="1050" dirty="0">
                <a:latin typeface="Arial MT"/>
                <a:cs typeface="Arial MT"/>
              </a:rPr>
              <a:t>invoice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date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Balance</a:t>
            </a:r>
            <a:r>
              <a:rPr sz="1050" spc="-5" dirty="0">
                <a:latin typeface="Arial MT"/>
                <a:cs typeface="Arial MT"/>
              </a:rPr>
              <a:t> Invoice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 invoiced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 project completion.</a:t>
            </a: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Any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additional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costs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outstanding</a:t>
            </a:r>
            <a:r>
              <a:rPr sz="1050" spc="-5" dirty="0">
                <a:latin typeface="Arial MT"/>
                <a:cs typeface="Arial MT"/>
              </a:rPr>
              <a:t> will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either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included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Final </a:t>
            </a:r>
            <a:r>
              <a:rPr sz="1050" spc="-5" dirty="0">
                <a:latin typeface="Arial MT"/>
                <a:cs typeface="Arial MT"/>
              </a:rPr>
              <a:t>Invoice</a:t>
            </a:r>
            <a:r>
              <a:rPr sz="1050" dirty="0">
                <a:latin typeface="Arial MT"/>
                <a:cs typeface="Arial MT"/>
              </a:rPr>
              <a:t> or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 invoiced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separately,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when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they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arise.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All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invoices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except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advance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dirty="0">
                <a:latin typeface="Arial MT"/>
                <a:cs typeface="Arial MT"/>
              </a:rPr>
              <a:t> be paid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within</a:t>
            </a:r>
            <a:r>
              <a:rPr sz="1050" dirty="0">
                <a:latin typeface="Arial MT"/>
                <a:cs typeface="Arial MT"/>
              </a:rPr>
              <a:t> 45 </a:t>
            </a:r>
            <a:r>
              <a:rPr sz="1050" spc="-5" dirty="0">
                <a:latin typeface="Arial MT"/>
                <a:cs typeface="Arial MT"/>
              </a:rPr>
              <a:t>days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5" dirty="0">
                <a:latin typeface="Arial MT"/>
                <a:cs typeface="Arial MT"/>
              </a:rPr>
              <a:t> Invoice</a:t>
            </a:r>
            <a:r>
              <a:rPr sz="1050" dirty="0">
                <a:latin typeface="Arial MT"/>
                <a:cs typeface="Arial MT"/>
              </a:rPr>
              <a:t> date.</a:t>
            </a: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fees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exclude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GST,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which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charged in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addition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at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current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applicable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rate.</a:t>
            </a:r>
          </a:p>
          <a:p>
            <a:pPr marL="355600" marR="5715" indent="-342900">
              <a:lnSpc>
                <a:spcPts val="1900"/>
              </a:lnSpc>
              <a:spcBef>
                <a:spcPts val="15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MX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pass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charges</a:t>
            </a:r>
            <a:r>
              <a:rPr sz="1050" spc="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supplementary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expenses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such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hotel,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travel,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viewing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facilities,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subsistence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costs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unless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agreed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otherwise.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handling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charge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20%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added</a:t>
            </a:r>
            <a:r>
              <a:rPr sz="1050" spc="8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all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expenses.</a:t>
            </a: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MX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also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confirm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that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MX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 registered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under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MSME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Act.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Udyam Registration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Number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b="1" dirty="0">
                <a:latin typeface="Arial"/>
                <a:cs typeface="Arial"/>
              </a:rPr>
              <a:t>UDYAM-DL-08-0002439</a:t>
            </a:r>
            <a:endParaRPr sz="105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5600" algn="l"/>
              </a:tabLst>
            </a:pPr>
            <a:r>
              <a:rPr sz="1050" spc="5" dirty="0">
                <a:latin typeface="Arial MT"/>
                <a:cs typeface="Arial MT"/>
              </a:rPr>
              <a:t>Where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MX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deems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it necessary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instruct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legal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enquiry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recover</a:t>
            </a:r>
            <a:r>
              <a:rPr sz="1050" dirty="0">
                <a:latin typeface="Arial MT"/>
                <a:cs typeface="Arial MT"/>
              </a:rPr>
              <a:t> payment, all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legal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charges are payable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by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Client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 indemnity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basis.</a:t>
            </a:r>
          </a:p>
          <a:p>
            <a:pPr marL="355600" indent="-342900" algn="just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party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providing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MX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written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instructions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Project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classified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Client,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invoiced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considered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fully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responsible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payment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invoices.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In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case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where</a:t>
            </a:r>
          </a:p>
          <a:p>
            <a:pPr marL="355600" marR="5715" algn="just">
              <a:lnSpc>
                <a:spcPct val="149800"/>
              </a:lnSpc>
              <a:spcBef>
                <a:spcPts val="10"/>
              </a:spcBef>
            </a:pPr>
            <a:r>
              <a:rPr sz="1050" dirty="0">
                <a:latin typeface="Arial MT"/>
                <a:cs typeface="Arial MT"/>
              </a:rPr>
              <a:t>a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 is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representing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another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party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(‘their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client’), on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whose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behalf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they </a:t>
            </a:r>
            <a:r>
              <a:rPr sz="1050" spc="-5" dirty="0">
                <a:latin typeface="Arial MT"/>
                <a:cs typeface="Arial MT"/>
              </a:rPr>
              <a:t>issue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instructions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MX,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issuing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instructions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MX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still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responsible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for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payment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invoices. This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regardless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any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payment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arrangements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they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5" dirty="0">
                <a:latin typeface="Arial MT"/>
                <a:cs typeface="Arial MT"/>
              </a:rPr>
              <a:t>may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have with </a:t>
            </a:r>
            <a:r>
              <a:rPr sz="1050" dirty="0">
                <a:latin typeface="Arial MT"/>
                <a:cs typeface="Arial MT"/>
              </a:rPr>
              <a:t>their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client.</a:t>
            </a:r>
          </a:p>
          <a:p>
            <a:pPr marL="355600" marR="5080" indent="-342900" algn="just">
              <a:lnSpc>
                <a:spcPct val="149800"/>
              </a:lnSpc>
              <a:spcBef>
                <a:spcPts val="5"/>
              </a:spcBef>
              <a:buAutoNum type="arabicPeriod" startAt="11"/>
              <a:tabLst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 fees quoted are </a:t>
            </a:r>
            <a:r>
              <a:rPr sz="1050" spc="-5" dirty="0">
                <a:latin typeface="Arial MT"/>
                <a:cs typeface="Arial MT"/>
              </a:rPr>
              <a:t>estimated </a:t>
            </a:r>
            <a:r>
              <a:rPr sz="1050" dirty="0">
                <a:latin typeface="Arial MT"/>
                <a:cs typeface="Arial MT"/>
              </a:rPr>
              <a:t>according </a:t>
            </a:r>
            <a:r>
              <a:rPr sz="1050" spc="-5" dirty="0">
                <a:latin typeface="Arial MT"/>
                <a:cs typeface="Arial MT"/>
              </a:rPr>
              <a:t>to specific </a:t>
            </a:r>
            <a:r>
              <a:rPr sz="1050" dirty="0">
                <a:latin typeface="Arial MT"/>
                <a:cs typeface="Arial MT"/>
              </a:rPr>
              <a:t>Project requirements,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agreed timescale, and any assumptions detailed in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proposal. </a:t>
            </a:r>
            <a:r>
              <a:rPr sz="1050" spc="-10" dirty="0">
                <a:latin typeface="Arial MT"/>
                <a:cs typeface="Arial MT"/>
              </a:rPr>
              <a:t>If</a:t>
            </a:r>
            <a:r>
              <a:rPr sz="1050" spc="-5" dirty="0">
                <a:latin typeface="Arial MT"/>
                <a:cs typeface="Arial MT"/>
              </a:rPr>
              <a:t> the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timescale, Project objectives,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requirements, research approach, or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assumptions on which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quote is </a:t>
            </a:r>
            <a:r>
              <a:rPr sz="1050" spc="5" dirty="0">
                <a:latin typeface="Arial MT"/>
                <a:cs typeface="Arial MT"/>
              </a:rPr>
              <a:t>based </a:t>
            </a:r>
            <a:r>
              <a:rPr sz="1050" dirty="0">
                <a:latin typeface="Arial MT"/>
                <a:cs typeface="Arial MT"/>
              </a:rPr>
              <a:t>change in any way </a:t>
            </a:r>
            <a:r>
              <a:rPr sz="1050" spc="5" dirty="0">
                <a:latin typeface="Arial MT"/>
                <a:cs typeface="Arial MT"/>
              </a:rPr>
              <a:t>by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Client, MX reserves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right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review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date of completion and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agreed fee,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charge for any additional work that has </a:t>
            </a:r>
            <a:r>
              <a:rPr sz="1050" spc="-5" dirty="0">
                <a:latin typeface="Arial MT"/>
                <a:cs typeface="Arial MT"/>
              </a:rPr>
              <a:t>resulted from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changes. This </a:t>
            </a:r>
            <a:r>
              <a:rPr sz="1050" spc="-5" dirty="0">
                <a:latin typeface="Arial MT"/>
                <a:cs typeface="Arial MT"/>
              </a:rPr>
              <a:t>includes </a:t>
            </a:r>
            <a:r>
              <a:rPr sz="1050" dirty="0">
                <a:latin typeface="Arial MT"/>
                <a:cs typeface="Arial MT"/>
              </a:rPr>
              <a:t>all amendments made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research quotas, </a:t>
            </a:r>
            <a:r>
              <a:rPr sz="1050" spc="-5" dirty="0">
                <a:latin typeface="Arial MT"/>
                <a:cs typeface="Arial MT"/>
              </a:rPr>
              <a:t>and </a:t>
            </a:r>
            <a:r>
              <a:rPr sz="1050" dirty="0">
                <a:latin typeface="Arial MT"/>
                <a:cs typeface="Arial MT"/>
              </a:rPr>
              <a:t>analysis parameters </a:t>
            </a:r>
            <a:r>
              <a:rPr sz="1050" spc="-5" dirty="0">
                <a:latin typeface="Arial MT"/>
                <a:cs typeface="Arial MT"/>
              </a:rPr>
              <a:t>(e.g. </a:t>
            </a:r>
            <a:r>
              <a:rPr sz="1050" dirty="0">
                <a:latin typeface="Arial MT"/>
                <a:cs typeface="Arial MT"/>
              </a:rPr>
              <a:t>profiling </a:t>
            </a:r>
            <a:r>
              <a:rPr sz="1050" spc="-5" dirty="0">
                <a:latin typeface="Arial MT"/>
                <a:cs typeface="Arial MT"/>
              </a:rPr>
              <a:t>of </a:t>
            </a:r>
            <a:r>
              <a:rPr sz="1050" dirty="0">
                <a:latin typeface="Arial MT"/>
                <a:cs typeface="Arial MT"/>
              </a:rPr>
              <a:t>research participants)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after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quote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has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been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accepted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by</a:t>
            </a:r>
            <a:r>
              <a:rPr sz="1050" spc="-5" dirty="0">
                <a:latin typeface="Arial MT"/>
                <a:cs typeface="Arial MT"/>
              </a:rPr>
              <a:t> the </a:t>
            </a:r>
            <a:r>
              <a:rPr sz="1050" dirty="0">
                <a:latin typeface="Arial MT"/>
                <a:cs typeface="Arial MT"/>
              </a:rPr>
              <a:t>Client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Contract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commences.</a:t>
            </a:r>
          </a:p>
          <a:p>
            <a:pPr marL="355600" marR="6350" indent="-342900" algn="just">
              <a:lnSpc>
                <a:spcPct val="149700"/>
              </a:lnSpc>
              <a:spcBef>
                <a:spcPts val="10"/>
              </a:spcBef>
              <a:buAutoNum type="arabicPeriod" startAt="11"/>
              <a:tabLst>
                <a:tab pos="355600" algn="l"/>
              </a:tabLst>
            </a:pPr>
            <a:r>
              <a:rPr sz="1050" spc="-5" dirty="0">
                <a:latin typeface="Arial MT"/>
                <a:cs typeface="Arial MT"/>
              </a:rPr>
              <a:t>In </a:t>
            </a:r>
            <a:r>
              <a:rPr sz="1050" dirty="0">
                <a:latin typeface="Arial MT"/>
                <a:cs typeface="Arial MT"/>
              </a:rPr>
              <a:t>addition, </a:t>
            </a:r>
            <a:r>
              <a:rPr sz="1050" spc="-5" dirty="0">
                <a:latin typeface="Arial MT"/>
                <a:cs typeface="Arial MT"/>
              </a:rPr>
              <a:t>if the </a:t>
            </a:r>
            <a:r>
              <a:rPr sz="1050" dirty="0">
                <a:latin typeface="Arial MT"/>
                <a:cs typeface="Arial MT"/>
              </a:rPr>
              <a:t>disbursement costs (which shall include but </a:t>
            </a:r>
            <a:r>
              <a:rPr sz="1050" spc="-5" dirty="0">
                <a:latin typeface="Arial MT"/>
                <a:cs typeface="Arial MT"/>
              </a:rPr>
              <a:t>not </a:t>
            </a:r>
            <a:r>
              <a:rPr sz="1050" dirty="0">
                <a:latin typeface="Arial MT"/>
                <a:cs typeface="Arial MT"/>
              </a:rPr>
              <a:t>be </a:t>
            </a:r>
            <a:r>
              <a:rPr sz="1050" spc="-5" dirty="0">
                <a:latin typeface="Arial MT"/>
                <a:cs typeface="Arial MT"/>
              </a:rPr>
              <a:t>limited </a:t>
            </a:r>
            <a:r>
              <a:rPr sz="1050" spc="-10" dirty="0">
                <a:latin typeface="Arial MT"/>
                <a:cs typeface="Arial MT"/>
              </a:rPr>
              <a:t>to: </a:t>
            </a:r>
            <a:r>
              <a:rPr sz="1050" dirty="0">
                <a:latin typeface="Arial MT"/>
                <a:cs typeface="Arial MT"/>
              </a:rPr>
              <a:t>fees for publications, </a:t>
            </a:r>
            <a:r>
              <a:rPr sz="1050" spc="-5" dirty="0">
                <a:latin typeface="Arial MT"/>
                <a:cs typeface="Arial MT"/>
              </a:rPr>
              <a:t>data </a:t>
            </a:r>
            <a:r>
              <a:rPr sz="1050" dirty="0">
                <a:latin typeface="Arial MT"/>
                <a:cs typeface="Arial MT"/>
              </a:rPr>
              <a:t>lists, documents) on </a:t>
            </a:r>
            <a:r>
              <a:rPr sz="1050" spc="-5" dirty="0">
                <a:latin typeface="Arial MT"/>
                <a:cs typeface="Arial MT"/>
              </a:rPr>
              <a:t>any </a:t>
            </a:r>
            <a:r>
              <a:rPr sz="1050" dirty="0">
                <a:latin typeface="Arial MT"/>
                <a:cs typeface="Arial MT"/>
              </a:rPr>
              <a:t>Project increase </a:t>
            </a:r>
            <a:r>
              <a:rPr sz="1050" spc="-5" dirty="0">
                <a:latin typeface="Arial MT"/>
                <a:cs typeface="Arial MT"/>
              </a:rPr>
              <a:t>from those </a:t>
            </a:r>
            <a:r>
              <a:rPr sz="1050" dirty="0">
                <a:latin typeface="Arial MT"/>
                <a:cs typeface="Arial MT"/>
              </a:rPr>
              <a:t>estimated by </a:t>
            </a:r>
            <a:r>
              <a:rPr sz="1050" spc="-5" dirty="0">
                <a:latin typeface="Arial MT"/>
                <a:cs typeface="Arial MT"/>
              </a:rPr>
              <a:t>MX, </a:t>
            </a:r>
            <a:r>
              <a:rPr sz="1050" dirty="0">
                <a:latin typeface="Arial MT"/>
                <a:cs typeface="Arial MT"/>
              </a:rPr>
              <a:t>MX shall </a:t>
            </a:r>
            <a:r>
              <a:rPr sz="1050" spc="-15" dirty="0">
                <a:latin typeface="Arial MT"/>
                <a:cs typeface="Arial MT"/>
              </a:rPr>
              <a:t>as 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soon as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reasonably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practicable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inform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</a:t>
            </a:r>
            <a:r>
              <a:rPr sz="1050" spc="-5" dirty="0">
                <a:latin typeface="Arial MT"/>
                <a:cs typeface="Arial MT"/>
              </a:rPr>
              <a:t> 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increase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Client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agrees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reimburse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total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costs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of obtaining</a:t>
            </a:r>
            <a:r>
              <a:rPr sz="1050" spc="-5" dirty="0">
                <a:latin typeface="Arial MT"/>
                <a:cs typeface="Arial MT"/>
              </a:rPr>
              <a:t> the</a:t>
            </a:r>
            <a:r>
              <a:rPr sz="1050" dirty="0">
                <a:latin typeface="Arial MT"/>
                <a:cs typeface="Arial MT"/>
              </a:rPr>
              <a:t> said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disbursements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at</a:t>
            </a:r>
            <a:r>
              <a:rPr sz="1050" spc="-5" dirty="0">
                <a:latin typeface="Arial MT"/>
                <a:cs typeface="Arial MT"/>
              </a:rPr>
              <a:t> the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rates charged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MX.</a:t>
            </a:r>
            <a:endParaRPr sz="1050" dirty="0">
              <a:latin typeface="Arial MT"/>
              <a:cs typeface="Arial MT"/>
            </a:endParaRPr>
          </a:p>
          <a:p>
            <a:pPr marL="355600" marR="5715" indent="-342900" algn="just">
              <a:lnSpc>
                <a:spcPct val="149500"/>
              </a:lnSpc>
              <a:spcBef>
                <a:spcPts val="15"/>
              </a:spcBef>
              <a:buAutoNum type="arabicPeriod" startAt="11"/>
              <a:tabLst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Post final </a:t>
            </a:r>
            <a:r>
              <a:rPr sz="1050" spc="-5" dirty="0">
                <a:latin typeface="Arial MT"/>
                <a:cs typeface="Arial MT"/>
              </a:rPr>
              <a:t>submission </a:t>
            </a:r>
            <a:r>
              <a:rPr sz="1050" dirty="0">
                <a:latin typeface="Arial MT"/>
                <a:cs typeface="Arial MT"/>
              </a:rPr>
              <a:t>of data and/or report MX </a:t>
            </a:r>
            <a:r>
              <a:rPr sz="1050" spc="-5" dirty="0">
                <a:latin typeface="Arial MT"/>
                <a:cs typeface="Arial MT"/>
              </a:rPr>
              <a:t>will </a:t>
            </a:r>
            <a:r>
              <a:rPr sz="1050" dirty="0">
                <a:latin typeface="Arial MT"/>
                <a:cs typeface="Arial MT"/>
              </a:rPr>
              <a:t>take queries </a:t>
            </a:r>
            <a:r>
              <a:rPr sz="1050" spc="-5" dirty="0">
                <a:latin typeface="Arial MT"/>
                <a:cs typeface="Arial MT"/>
              </a:rPr>
              <a:t>for </a:t>
            </a:r>
            <a:r>
              <a:rPr sz="1050" dirty="0">
                <a:latin typeface="Arial MT"/>
                <a:cs typeface="Arial MT"/>
              </a:rPr>
              <a:t>up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4 weeks </a:t>
            </a:r>
            <a:r>
              <a:rPr sz="1050" spc="-5" dirty="0">
                <a:latin typeface="Arial MT"/>
                <a:cs typeface="Arial MT"/>
              </a:rPr>
              <a:t>of the </a:t>
            </a:r>
            <a:r>
              <a:rPr sz="1050" dirty="0">
                <a:latin typeface="Arial MT"/>
                <a:cs typeface="Arial MT"/>
              </a:rPr>
              <a:t>final submission. Any request/query made </a:t>
            </a:r>
            <a:r>
              <a:rPr sz="1050" spc="-5" dirty="0">
                <a:latin typeface="Arial MT"/>
                <a:cs typeface="Arial MT"/>
              </a:rPr>
              <a:t>after </a:t>
            </a:r>
            <a:r>
              <a:rPr sz="1050" dirty="0">
                <a:latin typeface="Arial MT"/>
                <a:cs typeface="Arial MT"/>
              </a:rPr>
              <a:t>4 weeks </a:t>
            </a:r>
            <a:r>
              <a:rPr sz="1050" spc="-5" dirty="0">
                <a:latin typeface="Arial MT"/>
                <a:cs typeface="Arial MT"/>
              </a:rPr>
              <a:t>will </a:t>
            </a:r>
            <a:r>
              <a:rPr sz="1050" dirty="0">
                <a:latin typeface="Arial MT"/>
                <a:cs typeface="Arial MT"/>
              </a:rPr>
              <a:t>be handled at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discretion and/or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additional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cost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by</a:t>
            </a:r>
            <a:r>
              <a:rPr sz="1050" spc="-5" dirty="0">
                <a:latin typeface="Arial MT"/>
                <a:cs typeface="Arial MT"/>
              </a:rPr>
              <a:t> MX.</a:t>
            </a:r>
            <a:endParaRPr sz="1050" dirty="0">
              <a:latin typeface="Arial MT"/>
              <a:cs typeface="Arial MT"/>
            </a:endParaRPr>
          </a:p>
          <a:p>
            <a:pPr marL="355600" indent="-342900" algn="just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355600" algn="l"/>
              </a:tabLst>
            </a:pPr>
            <a:r>
              <a:rPr sz="1050" dirty="0">
                <a:latin typeface="Arial MT"/>
                <a:cs typeface="Arial MT"/>
              </a:rPr>
              <a:t>The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project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progress </a:t>
            </a:r>
            <a:r>
              <a:rPr sz="1050" spc="-5" dirty="0">
                <a:latin typeface="Arial MT"/>
                <a:cs typeface="Arial MT"/>
              </a:rPr>
              <a:t>will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be dependent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 external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situations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government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restrictions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expert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95" y="0"/>
            <a:ext cx="5085587" cy="6237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6717" y="936752"/>
            <a:ext cx="6658609" cy="494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client has presence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spc="-15" dirty="0">
                <a:latin typeface="Calibri"/>
                <a:cs typeface="Calibri"/>
              </a:rPr>
              <a:t>market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Karnataka </a:t>
            </a:r>
            <a:r>
              <a:rPr sz="1800" spc="-5" dirty="0">
                <a:latin typeface="Calibri"/>
                <a:cs typeface="Calibri"/>
              </a:rPr>
              <a:t>since </a:t>
            </a:r>
            <a:r>
              <a:rPr sz="1800" spc="-10" dirty="0">
                <a:latin typeface="Calibri"/>
                <a:cs typeface="Calibri"/>
              </a:rPr>
              <a:t>two </a:t>
            </a:r>
            <a:r>
              <a:rPr sz="1800" dirty="0">
                <a:latin typeface="Calibri"/>
                <a:cs typeface="Calibri"/>
              </a:rPr>
              <a:t>decades.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They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among the </a:t>
            </a:r>
            <a:r>
              <a:rPr sz="1800" spc="-25" dirty="0">
                <a:latin typeface="Calibri"/>
                <a:cs typeface="Calibri"/>
              </a:rPr>
              <a:t>key </a:t>
            </a:r>
            <a:r>
              <a:rPr sz="1800" spc="-15" dirty="0">
                <a:latin typeface="Calibri"/>
                <a:cs typeface="Calibri"/>
              </a:rPr>
              <a:t>players </a:t>
            </a:r>
            <a:r>
              <a:rPr sz="1800" spc="-5" dirty="0">
                <a:latin typeface="Calibri"/>
                <a:cs typeface="Calibri"/>
              </a:rPr>
              <a:t>in regional (Kannada) </a:t>
            </a:r>
            <a:r>
              <a:rPr sz="1800" spc="-10" dirty="0">
                <a:latin typeface="Calibri"/>
                <a:cs typeface="Calibri"/>
              </a:rPr>
              <a:t>GEC </a:t>
            </a:r>
            <a:r>
              <a:rPr sz="1800" dirty="0">
                <a:latin typeface="Calibri"/>
                <a:cs typeface="Calibri"/>
              </a:rPr>
              <a:t>space </a:t>
            </a:r>
            <a:r>
              <a:rPr sz="1800" spc="-1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Karnataka. </a:t>
            </a:r>
            <a:r>
              <a:rPr sz="1800" spc="-5" dirty="0">
                <a:latin typeface="Calibri"/>
                <a:cs typeface="Calibri"/>
              </a:rPr>
              <a:t>They wish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undertake strategic </a:t>
            </a:r>
            <a:r>
              <a:rPr sz="1800" spc="-5" dirty="0">
                <a:latin typeface="Calibri"/>
                <a:cs typeface="Calibri"/>
              </a:rPr>
              <a:t>decision on </a:t>
            </a:r>
            <a:r>
              <a:rPr sz="1800" spc="-10" dirty="0">
                <a:latin typeface="Calibri"/>
                <a:cs typeface="Calibri"/>
              </a:rPr>
              <a:t>content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hence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wishes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preference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acceptability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shows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channels. </a:t>
            </a:r>
            <a:r>
              <a:rPr sz="1800" spc="-35" dirty="0">
                <a:latin typeface="Calibri"/>
                <a:cs typeface="Calibri"/>
              </a:rPr>
              <a:t>Towards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this, 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objectives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200100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Understanding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preference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popularity of Kannada serials 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key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Kannada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GEC</a:t>
            </a:r>
            <a:r>
              <a:rPr sz="1800" spc="-5" dirty="0">
                <a:latin typeface="Calibri"/>
                <a:cs typeface="Calibri"/>
              </a:rPr>
              <a:t> channels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(top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5)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audiences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various </a:t>
            </a:r>
            <a:r>
              <a:rPr sz="1800" spc="-5" dirty="0">
                <a:latin typeface="Calibri"/>
                <a:cs typeface="Calibri"/>
              </a:rPr>
              <a:t> geographies</a:t>
            </a:r>
            <a:endParaRPr sz="1800" dirty="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2001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Understand</a:t>
            </a:r>
            <a:r>
              <a:rPr sz="1800" spc="-5" dirty="0">
                <a:latin typeface="Calibri"/>
                <a:cs typeface="Calibri"/>
              </a:rPr>
              <a:t> acceptability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channel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comparison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competition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857" y="269570"/>
            <a:ext cx="39611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RESEARCH</a:t>
            </a:r>
            <a:r>
              <a:rPr spc="-95" dirty="0"/>
              <a:t> </a:t>
            </a:r>
            <a:r>
              <a:rPr spc="-10" dirty="0"/>
              <a:t>OBJETIVES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MX</a:t>
            </a:r>
            <a:r>
              <a:rPr spc="-10" dirty="0"/>
              <a:t> </a:t>
            </a:r>
            <a:r>
              <a:rPr spc="-20" dirty="0"/>
              <a:t>PROJECT</a:t>
            </a:r>
            <a:r>
              <a:rPr spc="-30" dirty="0"/>
              <a:t> </a:t>
            </a:r>
            <a:r>
              <a:rPr spc="-5" dirty="0"/>
              <a:t>TERMS</a:t>
            </a:r>
            <a:r>
              <a:rPr spc="-3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CONDITIONS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284" y="582929"/>
            <a:ext cx="12036425" cy="566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following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terms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conditions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document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(the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“Terms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Conditions”),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‘MX’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refers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Market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Xcel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Matrix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Pvt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Ltd,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(CIN.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U74130DL2005PTC144211)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incorporated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INDIA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whose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registered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office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16 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Sant Nagar, East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Kailash,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New Delhi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-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110065,</a:t>
            </a:r>
            <a:r>
              <a:rPr sz="1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‘the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Client’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refers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person/company</a:t>
            </a:r>
            <a:r>
              <a:rPr sz="1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agrees to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commission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research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(“the Project”)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1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Terms</a:t>
            </a:r>
            <a:r>
              <a:rPr sz="1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0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endParaRPr sz="10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buAutoNum type="arabicPeriod"/>
              <a:tabLst>
                <a:tab pos="168275" algn="l"/>
              </a:tabLst>
            </a:pP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following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Terms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Conditions of business apply to all contracts between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Client,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acceptance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last quotation given will be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taken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as acceptance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these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Terms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Conditions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business.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Acceptance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these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Terms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Conditions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also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constitutes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acknowledgement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acceptance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ICC/ESOMAR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Code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Conduct,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Client’s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responsibilities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set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out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therein,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unless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otherwise </a:t>
            </a:r>
            <a:r>
              <a:rPr sz="1000" spc="-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agreed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writing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before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commencement</a:t>
            </a:r>
            <a:r>
              <a:rPr sz="1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Project.</a:t>
            </a:r>
            <a:endParaRPr sz="1000">
              <a:latin typeface="Arial MT"/>
              <a:cs typeface="Arial MT"/>
            </a:endParaRPr>
          </a:p>
          <a:p>
            <a:pPr marL="152400" indent="-140335" algn="just">
              <a:lnSpc>
                <a:spcPct val="100000"/>
              </a:lnSpc>
              <a:buAutoNum type="arabicPeriod"/>
              <a:tabLst>
                <a:tab pos="153035" algn="l"/>
              </a:tabLst>
            </a:pP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formed</a:t>
            </a:r>
            <a:r>
              <a:rPr sz="1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when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confirm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way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acknowledgement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in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writing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Client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that they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accept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Project.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Acceptance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e-mail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constitute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written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acceptance.</a:t>
            </a:r>
            <a:endParaRPr sz="1000">
              <a:latin typeface="Arial MT"/>
              <a:cs typeface="Arial MT"/>
            </a:endParaRPr>
          </a:p>
          <a:p>
            <a:pPr marL="152400" indent="-140335" algn="just">
              <a:lnSpc>
                <a:spcPct val="100000"/>
              </a:lnSpc>
              <a:buAutoNum type="arabicPeriod"/>
              <a:tabLst>
                <a:tab pos="153035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 quotation by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cost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providing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is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valid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period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two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calendar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months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from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date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sent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(unless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extended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writing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MX).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Cancellation &amp;</a:t>
            </a:r>
            <a:r>
              <a:rPr sz="1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Termination</a:t>
            </a:r>
            <a:endParaRPr sz="1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AutoNum type="arabicPeriod" startAt="4"/>
              <a:tabLst>
                <a:tab pos="156210" algn="l"/>
              </a:tabLst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If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cancelled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by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 at any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time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prior to completion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 will be liable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 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 direct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indirect expenses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costs incurred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by MX,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including all 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WIP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expenses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cannot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 stopped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real time. A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handling charge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20% will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added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top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direct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indirect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expenses.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Working</a:t>
            </a:r>
            <a:r>
              <a:rPr sz="1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practice</a:t>
            </a:r>
            <a:endParaRPr sz="1000">
              <a:latin typeface="Arial"/>
              <a:cs typeface="Arial"/>
            </a:endParaRPr>
          </a:p>
          <a:p>
            <a:pPr marL="152400" indent="-140335" algn="just">
              <a:lnSpc>
                <a:spcPct val="100000"/>
              </a:lnSpc>
              <a:buAutoNum type="arabicPeriod" startAt="5"/>
              <a:tabLst>
                <a:tab pos="153035" algn="l"/>
              </a:tabLst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reliant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upon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provide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relevant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information, related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and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keep</a:t>
            </a:r>
            <a:r>
              <a:rPr sz="1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informed</a:t>
            </a:r>
            <a:r>
              <a:rPr sz="1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change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in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circumstances.</a:t>
            </a:r>
            <a:endParaRPr sz="1000">
              <a:latin typeface="Arial MT"/>
              <a:cs typeface="Arial MT"/>
            </a:endParaRPr>
          </a:p>
          <a:p>
            <a:pPr marL="152400" indent="-140335" algn="just">
              <a:lnSpc>
                <a:spcPct val="100000"/>
              </a:lnSpc>
              <a:buAutoNum type="arabicPeriod" startAt="5"/>
              <a:tabLst>
                <a:tab pos="153035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circumstances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where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Code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Practice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these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terms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conditions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conflict,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terms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and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conditions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prevail.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Handling</a:t>
            </a:r>
            <a:r>
              <a:rPr sz="1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Personal</a:t>
            </a:r>
            <a:r>
              <a:rPr sz="1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buAutoNum type="arabicPeriod" startAt="7"/>
              <a:tabLst>
                <a:tab pos="154940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Each party</a:t>
            </a:r>
            <a:r>
              <a:rPr sz="1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comply</a:t>
            </a:r>
            <a:r>
              <a:rPr sz="1000" spc="2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its</a:t>
            </a:r>
            <a:r>
              <a:rPr sz="1000" spc="2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respective</a:t>
            </a:r>
            <a:r>
              <a:rPr sz="1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obligations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under</a:t>
            </a:r>
            <a:r>
              <a:rPr sz="1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applicable</a:t>
            </a:r>
            <a:r>
              <a:rPr sz="1000" spc="2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protection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laws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extent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that, in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connection</a:t>
            </a:r>
            <a:r>
              <a:rPr sz="1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with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</a:t>
            </a:r>
            <a:r>
              <a:rPr sz="1000" spc="2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Services, a party</a:t>
            </a:r>
            <a:r>
              <a:rPr sz="1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stores, processes</a:t>
            </a:r>
            <a:r>
              <a:rPr sz="1000" spc="2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transfers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personal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protection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laws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apply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("Personal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Data").</a:t>
            </a:r>
            <a:endParaRPr sz="1000">
              <a:latin typeface="Arial MT"/>
              <a:cs typeface="Arial MT"/>
            </a:endParaRPr>
          </a:p>
          <a:p>
            <a:pPr marL="152400" indent="-140335" algn="just">
              <a:lnSpc>
                <a:spcPct val="100000"/>
              </a:lnSpc>
              <a:buAutoNum type="arabicPeriod" startAt="7"/>
              <a:tabLst>
                <a:tab pos="153035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documents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electronic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media including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questionnaires,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(programmed</a:t>
            </a:r>
            <a:r>
              <a:rPr sz="1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printed)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recorded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remain,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property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Ownership</a:t>
            </a:r>
            <a:endParaRPr sz="10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AutoNum type="arabicPeriod" startAt="9"/>
              <a:tabLst>
                <a:tab pos="156210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Ownership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will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pass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until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has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received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payment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full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sums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due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respect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invoices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issued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no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part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will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delivered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until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payment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Initial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Invoice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has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been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received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MX.</a:t>
            </a:r>
            <a:endParaRPr sz="1000">
              <a:latin typeface="Arial MT"/>
              <a:cs typeface="Arial MT"/>
            </a:endParaRPr>
          </a:p>
          <a:p>
            <a:pPr marL="12700" marR="8890">
              <a:lnSpc>
                <a:spcPct val="100000"/>
              </a:lnSpc>
              <a:buAutoNum type="arabicPeriod" startAt="10"/>
              <a:tabLst>
                <a:tab pos="229235" algn="l"/>
              </a:tabLst>
            </a:pP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copyright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other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intellectual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property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rights</a:t>
            </a:r>
            <a:r>
              <a:rPr sz="10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whatsoever</a:t>
            </a:r>
            <a:r>
              <a:rPr sz="10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work</a:t>
            </a:r>
            <a:r>
              <a:rPr sz="10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produced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0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including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(without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limitation)</a:t>
            </a:r>
            <a:r>
              <a:rPr sz="10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MX’s</a:t>
            </a:r>
            <a:r>
              <a:rPr sz="10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proposal,</a:t>
            </a:r>
            <a:r>
              <a:rPr sz="1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debrief</a:t>
            </a:r>
            <a:r>
              <a:rPr sz="10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documentation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other </a:t>
            </a:r>
            <a:r>
              <a:rPr sz="1000" spc="-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materials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whether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(without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limitation)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vested,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contingent or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future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belong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absolutely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all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times.</a:t>
            </a:r>
            <a:endParaRPr sz="10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buAutoNum type="arabicPeriod" startAt="10"/>
              <a:tabLst>
                <a:tab pos="221615" algn="l"/>
              </a:tabLst>
            </a:pP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findings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from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MX’s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research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contained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within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only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published,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quoted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elsewhere,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our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prior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written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approval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provided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findings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work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attributed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MX.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Publicity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AutoNum type="arabicPeriod" startAt="12"/>
              <a:tabLst>
                <a:tab pos="235585" algn="l"/>
              </a:tabLst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reserves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right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publicise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existence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its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relationship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shall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utilise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testimonials</a:t>
            </a:r>
            <a:r>
              <a:rPr sz="1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given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its</a:t>
            </a:r>
            <a:r>
              <a:rPr sz="1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website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(www.market-xcel.com),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both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1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after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term</a:t>
            </a:r>
            <a:r>
              <a:rPr sz="100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Contract.</a:t>
            </a:r>
            <a:endParaRPr sz="10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buAutoNum type="arabicPeriod" startAt="12"/>
              <a:tabLst>
                <a:tab pos="221615" algn="l"/>
              </a:tabLst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reserves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right,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subject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approval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(such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approval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unreasonably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withheld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delayed)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use Project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information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examples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 case studies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PR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material.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General</a:t>
            </a:r>
            <a:endParaRPr sz="1000">
              <a:latin typeface="Arial"/>
              <a:cs typeface="Arial"/>
            </a:endParaRPr>
          </a:p>
          <a:p>
            <a:pPr marL="227329" indent="-215265" algn="just">
              <a:lnSpc>
                <a:spcPct val="100000"/>
              </a:lnSpc>
              <a:buAutoNum type="arabicPeriod" startAt="14"/>
              <a:tabLst>
                <a:tab pos="227965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preliminary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plan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quotation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submitted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before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done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so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understanding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consideration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Client,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will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shown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third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party.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case</a:t>
            </a:r>
            <a:r>
              <a:rPr sz="1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where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acts</a:t>
            </a:r>
            <a:r>
              <a:rPr sz="1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r>
              <a:rPr sz="1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an</a:t>
            </a:r>
            <a:endParaRPr sz="1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agent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commissioning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research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behalf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third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party,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only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shown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Client’s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principal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Project.</a:t>
            </a: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 startAt="15"/>
              <a:tabLst>
                <a:tab pos="223520" algn="l"/>
              </a:tabLst>
            </a:pP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will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not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 deemed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breach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 or otherwise liable to the Client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any manner whatsoever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for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loss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damage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failure or delay caused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in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performing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 its obligations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under the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due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acts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events omissions or accidents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beyond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MX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reasonable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contemplation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control, including without limitation, industrial disputes,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acts of God, war,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 national emergency, acts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terrorism,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riot, civil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commotion,</a:t>
            </a:r>
            <a:r>
              <a:rPr sz="1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malicious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damage,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compliance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 law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governmental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order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rule,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regulation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direction,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accident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breakdown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plant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machinery,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fire,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explosion,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flood,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storm,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 epidemic.</a:t>
            </a:r>
            <a:endParaRPr sz="1000">
              <a:latin typeface="Arial MT"/>
              <a:cs typeface="Arial MT"/>
            </a:endParaRPr>
          </a:p>
          <a:p>
            <a:pPr marL="220979" indent="-208915" algn="just">
              <a:lnSpc>
                <a:spcPct val="100000"/>
              </a:lnSpc>
              <a:buAutoNum type="arabicPeriod" startAt="15"/>
              <a:tabLst>
                <a:tab pos="221615" algn="l"/>
              </a:tabLst>
            </a:pP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Nothing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within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document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requires</a:t>
            </a:r>
            <a:r>
              <a:rPr sz="10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MX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Client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do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anything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contrary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law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or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other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public</a:t>
            </a:r>
            <a:r>
              <a:rPr sz="10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policy.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</a:pPr>
            <a:r>
              <a:rPr sz="1000" b="1" spc="-5" dirty="0">
                <a:solidFill>
                  <a:srgbClr val="404040"/>
                </a:solidFill>
                <a:latin typeface="Arial"/>
                <a:cs typeface="Arial"/>
              </a:rPr>
              <a:t>Jurisdiction</a:t>
            </a:r>
            <a:endParaRPr sz="10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eriod" startAt="17"/>
              <a:tabLst>
                <a:tab pos="221615" algn="l"/>
              </a:tabLst>
            </a:pP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will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governed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Indian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law.</a:t>
            </a:r>
            <a:r>
              <a:rPr sz="1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Contract</a:t>
            </a:r>
            <a:r>
              <a:rPr sz="10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will</a:t>
            </a:r>
            <a:r>
              <a:rPr sz="1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subject</a:t>
            </a:r>
            <a:r>
              <a:rPr sz="1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exclusive</a:t>
            </a:r>
            <a:r>
              <a:rPr sz="10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jurisdiction</a:t>
            </a:r>
            <a:r>
              <a:rPr sz="10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courts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Arial MT"/>
                <a:cs typeface="Arial MT"/>
              </a:rPr>
              <a:t>Delhi.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948688"/>
            <a:ext cx="51092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8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948688"/>
            <a:ext cx="7258050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65"/>
              </a:spcBef>
            </a:pP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8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58085"/>
            <a:ext cx="12192000" cy="4399915"/>
            <a:chOff x="0" y="2458085"/>
            <a:chExt cx="12192000" cy="4399915"/>
          </a:xfrm>
        </p:grpSpPr>
        <p:sp>
          <p:nvSpPr>
            <p:cNvPr id="3" name="object 3"/>
            <p:cNvSpPr/>
            <p:nvPr/>
          </p:nvSpPr>
          <p:spPr>
            <a:xfrm>
              <a:off x="5948171" y="2461260"/>
              <a:ext cx="2174875" cy="1975485"/>
            </a:xfrm>
            <a:custGeom>
              <a:avLst/>
              <a:gdLst/>
              <a:ahLst/>
              <a:cxnLst/>
              <a:rect l="l" t="t" r="r" b="b"/>
              <a:pathLst>
                <a:path w="2174875" h="1975485">
                  <a:moveTo>
                    <a:pt x="1892807" y="1050036"/>
                  </a:moveTo>
                  <a:lnTo>
                    <a:pt x="2174748" y="1050036"/>
                  </a:lnTo>
                </a:path>
                <a:path w="2174875" h="1975485">
                  <a:moveTo>
                    <a:pt x="652272" y="1068324"/>
                  </a:moveTo>
                  <a:lnTo>
                    <a:pt x="1807845" y="1068324"/>
                  </a:lnTo>
                </a:path>
                <a:path w="2174875" h="1975485">
                  <a:moveTo>
                    <a:pt x="713231" y="1975103"/>
                  </a:moveTo>
                  <a:lnTo>
                    <a:pt x="1868804" y="1975103"/>
                  </a:lnTo>
                </a:path>
                <a:path w="2174875" h="1975485">
                  <a:moveTo>
                    <a:pt x="0" y="654050"/>
                  </a:moveTo>
                  <a:lnTo>
                    <a:pt x="862329" y="0"/>
                  </a:lnTo>
                </a:path>
              </a:pathLst>
            </a:custGeom>
            <a:ln w="6350">
              <a:solidFill>
                <a:srgbClr val="A4A4A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24856" y="3377184"/>
              <a:ext cx="1222375" cy="1210310"/>
            </a:xfrm>
            <a:custGeom>
              <a:avLst/>
              <a:gdLst/>
              <a:ahLst/>
              <a:cxnLst/>
              <a:rect l="l" t="t" r="r" b="b"/>
              <a:pathLst>
                <a:path w="1222375" h="1210310">
                  <a:moveTo>
                    <a:pt x="611124" y="0"/>
                  </a:moveTo>
                  <a:lnTo>
                    <a:pt x="563358" y="1820"/>
                  </a:lnTo>
                  <a:lnTo>
                    <a:pt x="516599" y="7191"/>
                  </a:lnTo>
                  <a:lnTo>
                    <a:pt x="470982" y="15979"/>
                  </a:lnTo>
                  <a:lnTo>
                    <a:pt x="426644" y="28049"/>
                  </a:lnTo>
                  <a:lnTo>
                    <a:pt x="383719" y="43267"/>
                  </a:lnTo>
                  <a:lnTo>
                    <a:pt x="342344" y="61497"/>
                  </a:lnTo>
                  <a:lnTo>
                    <a:pt x="302655" y="82606"/>
                  </a:lnTo>
                  <a:lnTo>
                    <a:pt x="264786" y="106459"/>
                  </a:lnTo>
                  <a:lnTo>
                    <a:pt x="228875" y="132921"/>
                  </a:lnTo>
                  <a:lnTo>
                    <a:pt x="195056" y="161858"/>
                  </a:lnTo>
                  <a:lnTo>
                    <a:pt x="163466" y="193135"/>
                  </a:lnTo>
                  <a:lnTo>
                    <a:pt x="134240" y="226618"/>
                  </a:lnTo>
                  <a:lnTo>
                    <a:pt x="107514" y="262172"/>
                  </a:lnTo>
                  <a:lnTo>
                    <a:pt x="83424" y="299663"/>
                  </a:lnTo>
                  <a:lnTo>
                    <a:pt x="62106" y="338956"/>
                  </a:lnTo>
                  <a:lnTo>
                    <a:pt x="43695" y="379917"/>
                  </a:lnTo>
                  <a:lnTo>
                    <a:pt x="28326" y="422411"/>
                  </a:lnTo>
                  <a:lnTo>
                    <a:pt x="16137" y="466304"/>
                  </a:lnTo>
                  <a:lnTo>
                    <a:pt x="7262" y="511460"/>
                  </a:lnTo>
                  <a:lnTo>
                    <a:pt x="1838" y="557746"/>
                  </a:lnTo>
                  <a:lnTo>
                    <a:pt x="0" y="605027"/>
                  </a:lnTo>
                  <a:lnTo>
                    <a:pt x="1838" y="652309"/>
                  </a:lnTo>
                  <a:lnTo>
                    <a:pt x="7262" y="698595"/>
                  </a:lnTo>
                  <a:lnTo>
                    <a:pt x="16137" y="743751"/>
                  </a:lnTo>
                  <a:lnTo>
                    <a:pt x="28326" y="787644"/>
                  </a:lnTo>
                  <a:lnTo>
                    <a:pt x="43695" y="830138"/>
                  </a:lnTo>
                  <a:lnTo>
                    <a:pt x="62106" y="871099"/>
                  </a:lnTo>
                  <a:lnTo>
                    <a:pt x="83424" y="910392"/>
                  </a:lnTo>
                  <a:lnTo>
                    <a:pt x="107514" y="947883"/>
                  </a:lnTo>
                  <a:lnTo>
                    <a:pt x="134240" y="983437"/>
                  </a:lnTo>
                  <a:lnTo>
                    <a:pt x="163466" y="1016920"/>
                  </a:lnTo>
                  <a:lnTo>
                    <a:pt x="195056" y="1048197"/>
                  </a:lnTo>
                  <a:lnTo>
                    <a:pt x="228875" y="1077134"/>
                  </a:lnTo>
                  <a:lnTo>
                    <a:pt x="264786" y="1103596"/>
                  </a:lnTo>
                  <a:lnTo>
                    <a:pt x="302655" y="1127449"/>
                  </a:lnTo>
                  <a:lnTo>
                    <a:pt x="342344" y="1148558"/>
                  </a:lnTo>
                  <a:lnTo>
                    <a:pt x="383719" y="1166788"/>
                  </a:lnTo>
                  <a:lnTo>
                    <a:pt x="426644" y="1182006"/>
                  </a:lnTo>
                  <a:lnTo>
                    <a:pt x="470982" y="1194076"/>
                  </a:lnTo>
                  <a:lnTo>
                    <a:pt x="516599" y="1202864"/>
                  </a:lnTo>
                  <a:lnTo>
                    <a:pt x="563358" y="1208235"/>
                  </a:lnTo>
                  <a:lnTo>
                    <a:pt x="611124" y="1210055"/>
                  </a:lnTo>
                  <a:lnTo>
                    <a:pt x="658889" y="1208235"/>
                  </a:lnTo>
                  <a:lnTo>
                    <a:pt x="705648" y="1202864"/>
                  </a:lnTo>
                  <a:lnTo>
                    <a:pt x="751265" y="1194076"/>
                  </a:lnTo>
                  <a:lnTo>
                    <a:pt x="795603" y="1182006"/>
                  </a:lnTo>
                  <a:lnTo>
                    <a:pt x="838528" y="1166788"/>
                  </a:lnTo>
                  <a:lnTo>
                    <a:pt x="879903" y="1148558"/>
                  </a:lnTo>
                  <a:lnTo>
                    <a:pt x="919592" y="1127449"/>
                  </a:lnTo>
                  <a:lnTo>
                    <a:pt x="957461" y="1103596"/>
                  </a:lnTo>
                  <a:lnTo>
                    <a:pt x="993372" y="1077134"/>
                  </a:lnTo>
                  <a:lnTo>
                    <a:pt x="1027191" y="1048197"/>
                  </a:lnTo>
                  <a:lnTo>
                    <a:pt x="1058781" y="1016920"/>
                  </a:lnTo>
                  <a:lnTo>
                    <a:pt x="1088007" y="983437"/>
                  </a:lnTo>
                  <a:lnTo>
                    <a:pt x="1114733" y="947883"/>
                  </a:lnTo>
                  <a:lnTo>
                    <a:pt x="1138823" y="910392"/>
                  </a:lnTo>
                  <a:lnTo>
                    <a:pt x="1160141" y="871099"/>
                  </a:lnTo>
                  <a:lnTo>
                    <a:pt x="1178552" y="830138"/>
                  </a:lnTo>
                  <a:lnTo>
                    <a:pt x="1193921" y="787644"/>
                  </a:lnTo>
                  <a:lnTo>
                    <a:pt x="1206110" y="743751"/>
                  </a:lnTo>
                  <a:lnTo>
                    <a:pt x="1214985" y="698595"/>
                  </a:lnTo>
                  <a:lnTo>
                    <a:pt x="1220409" y="652309"/>
                  </a:lnTo>
                  <a:lnTo>
                    <a:pt x="1222248" y="605027"/>
                  </a:lnTo>
                  <a:lnTo>
                    <a:pt x="1220409" y="557746"/>
                  </a:lnTo>
                  <a:lnTo>
                    <a:pt x="1214985" y="511460"/>
                  </a:lnTo>
                  <a:lnTo>
                    <a:pt x="1206110" y="466304"/>
                  </a:lnTo>
                  <a:lnTo>
                    <a:pt x="1193921" y="422411"/>
                  </a:lnTo>
                  <a:lnTo>
                    <a:pt x="1178552" y="379917"/>
                  </a:lnTo>
                  <a:lnTo>
                    <a:pt x="1160141" y="338956"/>
                  </a:lnTo>
                  <a:lnTo>
                    <a:pt x="1138823" y="299663"/>
                  </a:lnTo>
                  <a:lnTo>
                    <a:pt x="1114733" y="262172"/>
                  </a:lnTo>
                  <a:lnTo>
                    <a:pt x="1088007" y="226618"/>
                  </a:lnTo>
                  <a:lnTo>
                    <a:pt x="1058781" y="193135"/>
                  </a:lnTo>
                  <a:lnTo>
                    <a:pt x="1027191" y="161858"/>
                  </a:lnTo>
                  <a:lnTo>
                    <a:pt x="993372" y="132921"/>
                  </a:lnTo>
                  <a:lnTo>
                    <a:pt x="957461" y="106459"/>
                  </a:lnTo>
                  <a:lnTo>
                    <a:pt x="919592" y="82606"/>
                  </a:lnTo>
                  <a:lnTo>
                    <a:pt x="879903" y="61497"/>
                  </a:lnTo>
                  <a:lnTo>
                    <a:pt x="838528" y="43267"/>
                  </a:lnTo>
                  <a:lnTo>
                    <a:pt x="795603" y="28049"/>
                  </a:lnTo>
                  <a:lnTo>
                    <a:pt x="751265" y="15979"/>
                  </a:lnTo>
                  <a:lnTo>
                    <a:pt x="705648" y="7191"/>
                  </a:lnTo>
                  <a:lnTo>
                    <a:pt x="658889" y="1820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24856" y="3377184"/>
              <a:ext cx="1222375" cy="1210310"/>
            </a:xfrm>
            <a:custGeom>
              <a:avLst/>
              <a:gdLst/>
              <a:ahLst/>
              <a:cxnLst/>
              <a:rect l="l" t="t" r="r" b="b"/>
              <a:pathLst>
                <a:path w="1222375" h="1210310">
                  <a:moveTo>
                    <a:pt x="611124" y="1210055"/>
                  </a:moveTo>
                  <a:lnTo>
                    <a:pt x="563358" y="1208235"/>
                  </a:lnTo>
                  <a:lnTo>
                    <a:pt x="516599" y="1202864"/>
                  </a:lnTo>
                  <a:lnTo>
                    <a:pt x="470982" y="1194076"/>
                  </a:lnTo>
                  <a:lnTo>
                    <a:pt x="426644" y="1182006"/>
                  </a:lnTo>
                  <a:lnTo>
                    <a:pt x="383719" y="1166788"/>
                  </a:lnTo>
                  <a:lnTo>
                    <a:pt x="342344" y="1148558"/>
                  </a:lnTo>
                  <a:lnTo>
                    <a:pt x="302655" y="1127449"/>
                  </a:lnTo>
                  <a:lnTo>
                    <a:pt x="264786" y="1103596"/>
                  </a:lnTo>
                  <a:lnTo>
                    <a:pt x="228875" y="1077134"/>
                  </a:lnTo>
                  <a:lnTo>
                    <a:pt x="195056" y="1048197"/>
                  </a:lnTo>
                  <a:lnTo>
                    <a:pt x="163466" y="1016920"/>
                  </a:lnTo>
                  <a:lnTo>
                    <a:pt x="134240" y="983437"/>
                  </a:lnTo>
                  <a:lnTo>
                    <a:pt x="107514" y="947883"/>
                  </a:lnTo>
                  <a:lnTo>
                    <a:pt x="83424" y="910392"/>
                  </a:lnTo>
                  <a:lnTo>
                    <a:pt x="62106" y="871099"/>
                  </a:lnTo>
                  <a:lnTo>
                    <a:pt x="43695" y="830138"/>
                  </a:lnTo>
                  <a:lnTo>
                    <a:pt x="28326" y="787644"/>
                  </a:lnTo>
                  <a:lnTo>
                    <a:pt x="16137" y="743751"/>
                  </a:lnTo>
                  <a:lnTo>
                    <a:pt x="7262" y="698595"/>
                  </a:lnTo>
                  <a:lnTo>
                    <a:pt x="1838" y="652309"/>
                  </a:lnTo>
                  <a:lnTo>
                    <a:pt x="0" y="605027"/>
                  </a:lnTo>
                  <a:lnTo>
                    <a:pt x="1838" y="557746"/>
                  </a:lnTo>
                  <a:lnTo>
                    <a:pt x="7262" y="511460"/>
                  </a:lnTo>
                  <a:lnTo>
                    <a:pt x="16137" y="466304"/>
                  </a:lnTo>
                  <a:lnTo>
                    <a:pt x="28326" y="422411"/>
                  </a:lnTo>
                  <a:lnTo>
                    <a:pt x="43695" y="379917"/>
                  </a:lnTo>
                  <a:lnTo>
                    <a:pt x="62106" y="338956"/>
                  </a:lnTo>
                  <a:lnTo>
                    <a:pt x="83424" y="299663"/>
                  </a:lnTo>
                  <a:lnTo>
                    <a:pt x="107514" y="262172"/>
                  </a:lnTo>
                  <a:lnTo>
                    <a:pt x="134240" y="226618"/>
                  </a:lnTo>
                  <a:lnTo>
                    <a:pt x="163466" y="193135"/>
                  </a:lnTo>
                  <a:lnTo>
                    <a:pt x="195056" y="161858"/>
                  </a:lnTo>
                  <a:lnTo>
                    <a:pt x="228875" y="132921"/>
                  </a:lnTo>
                  <a:lnTo>
                    <a:pt x="264786" y="106459"/>
                  </a:lnTo>
                  <a:lnTo>
                    <a:pt x="302655" y="82606"/>
                  </a:lnTo>
                  <a:lnTo>
                    <a:pt x="342344" y="61497"/>
                  </a:lnTo>
                  <a:lnTo>
                    <a:pt x="383719" y="43267"/>
                  </a:lnTo>
                  <a:lnTo>
                    <a:pt x="426644" y="28049"/>
                  </a:lnTo>
                  <a:lnTo>
                    <a:pt x="470982" y="15979"/>
                  </a:lnTo>
                  <a:lnTo>
                    <a:pt x="516599" y="7191"/>
                  </a:lnTo>
                  <a:lnTo>
                    <a:pt x="563358" y="1820"/>
                  </a:lnTo>
                  <a:lnTo>
                    <a:pt x="611124" y="0"/>
                  </a:lnTo>
                  <a:lnTo>
                    <a:pt x="658889" y="1820"/>
                  </a:lnTo>
                  <a:lnTo>
                    <a:pt x="705648" y="7191"/>
                  </a:lnTo>
                  <a:lnTo>
                    <a:pt x="751265" y="15979"/>
                  </a:lnTo>
                  <a:lnTo>
                    <a:pt x="795603" y="28049"/>
                  </a:lnTo>
                  <a:lnTo>
                    <a:pt x="838528" y="43267"/>
                  </a:lnTo>
                  <a:lnTo>
                    <a:pt x="879903" y="61497"/>
                  </a:lnTo>
                  <a:lnTo>
                    <a:pt x="919592" y="82606"/>
                  </a:lnTo>
                  <a:lnTo>
                    <a:pt x="957461" y="106459"/>
                  </a:lnTo>
                  <a:lnTo>
                    <a:pt x="993372" y="132921"/>
                  </a:lnTo>
                  <a:lnTo>
                    <a:pt x="1027191" y="161858"/>
                  </a:lnTo>
                  <a:lnTo>
                    <a:pt x="1058781" y="193135"/>
                  </a:lnTo>
                  <a:lnTo>
                    <a:pt x="1088007" y="226618"/>
                  </a:lnTo>
                  <a:lnTo>
                    <a:pt x="1114733" y="262172"/>
                  </a:lnTo>
                  <a:lnTo>
                    <a:pt x="1138823" y="299663"/>
                  </a:lnTo>
                  <a:lnTo>
                    <a:pt x="1160141" y="338956"/>
                  </a:lnTo>
                  <a:lnTo>
                    <a:pt x="1178552" y="379917"/>
                  </a:lnTo>
                  <a:lnTo>
                    <a:pt x="1193921" y="422411"/>
                  </a:lnTo>
                  <a:lnTo>
                    <a:pt x="1206110" y="466304"/>
                  </a:lnTo>
                  <a:lnTo>
                    <a:pt x="1214985" y="511460"/>
                  </a:lnTo>
                  <a:lnTo>
                    <a:pt x="1220409" y="557746"/>
                  </a:lnTo>
                  <a:lnTo>
                    <a:pt x="1222248" y="605027"/>
                  </a:lnTo>
                  <a:lnTo>
                    <a:pt x="1220409" y="652309"/>
                  </a:lnTo>
                  <a:lnTo>
                    <a:pt x="1214985" y="698595"/>
                  </a:lnTo>
                  <a:lnTo>
                    <a:pt x="1206110" y="743751"/>
                  </a:lnTo>
                  <a:lnTo>
                    <a:pt x="1193921" y="787644"/>
                  </a:lnTo>
                  <a:lnTo>
                    <a:pt x="1178552" y="830138"/>
                  </a:lnTo>
                  <a:lnTo>
                    <a:pt x="1160141" y="871099"/>
                  </a:lnTo>
                  <a:lnTo>
                    <a:pt x="1138823" y="910392"/>
                  </a:lnTo>
                  <a:lnTo>
                    <a:pt x="1114733" y="947883"/>
                  </a:lnTo>
                  <a:lnTo>
                    <a:pt x="1088007" y="983437"/>
                  </a:lnTo>
                  <a:lnTo>
                    <a:pt x="1058781" y="1016920"/>
                  </a:lnTo>
                  <a:lnTo>
                    <a:pt x="1027191" y="1048197"/>
                  </a:lnTo>
                  <a:lnTo>
                    <a:pt x="993372" y="1077134"/>
                  </a:lnTo>
                  <a:lnTo>
                    <a:pt x="957461" y="1103596"/>
                  </a:lnTo>
                  <a:lnTo>
                    <a:pt x="919592" y="1127449"/>
                  </a:lnTo>
                  <a:lnTo>
                    <a:pt x="879903" y="1148558"/>
                  </a:lnTo>
                  <a:lnTo>
                    <a:pt x="838528" y="1166788"/>
                  </a:lnTo>
                  <a:lnTo>
                    <a:pt x="795603" y="1182006"/>
                  </a:lnTo>
                  <a:lnTo>
                    <a:pt x="751265" y="1194076"/>
                  </a:lnTo>
                  <a:lnTo>
                    <a:pt x="705648" y="1202864"/>
                  </a:lnTo>
                  <a:lnTo>
                    <a:pt x="658889" y="1208235"/>
                  </a:lnTo>
                  <a:lnTo>
                    <a:pt x="611124" y="12100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01940" y="4418076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979" y="0"/>
                  </a:lnTo>
                </a:path>
              </a:pathLst>
            </a:custGeom>
            <a:ln w="6350">
              <a:solidFill>
                <a:srgbClr val="A4A4A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3644" y="613028"/>
            <a:ext cx="302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TYPE</a:t>
            </a:r>
            <a:r>
              <a:rPr spc="-55" dirty="0"/>
              <a:t>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10" dirty="0"/>
              <a:t>SHOWS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644" y="1189710"/>
            <a:ext cx="110178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GEC </a:t>
            </a:r>
            <a:r>
              <a:rPr sz="2000" spc="-5" dirty="0">
                <a:latin typeface="Calibri"/>
                <a:cs typeface="Calibri"/>
              </a:rPr>
              <a:t>serials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broadly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divided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fiction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programming </a:t>
            </a:r>
            <a:r>
              <a:rPr sz="2000" dirty="0">
                <a:latin typeface="Calibri"/>
                <a:cs typeface="Calibri"/>
              </a:rPr>
              <a:t>(such 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reality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shows).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factors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impact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-5" dirty="0">
                <a:latin typeface="Calibri"/>
                <a:cs typeface="Calibri"/>
              </a:rPr>
              <a:t>popularity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illustrated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below: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6639" y="5917488"/>
            <a:ext cx="3739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 Light"/>
                <a:cs typeface="Calibri Light"/>
              </a:rPr>
              <a:t>Will be</a:t>
            </a:r>
            <a:r>
              <a:rPr sz="1600" i="1" spc="10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finalized</a:t>
            </a:r>
            <a:r>
              <a:rPr sz="1600" i="1" spc="30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in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consultation</a:t>
            </a:r>
            <a:r>
              <a:rPr sz="1600" i="1" spc="50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with the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client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4538" y="3779011"/>
            <a:ext cx="723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SEGMENTS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38732" y="3089148"/>
            <a:ext cx="2229485" cy="2592705"/>
            <a:chOff x="5038732" y="3089148"/>
            <a:chExt cx="2229485" cy="2592705"/>
          </a:xfrm>
        </p:grpSpPr>
        <p:sp>
          <p:nvSpPr>
            <p:cNvPr id="12" name="object 12"/>
            <p:cNvSpPr/>
            <p:nvPr/>
          </p:nvSpPr>
          <p:spPr>
            <a:xfrm>
              <a:off x="5860541" y="3089148"/>
              <a:ext cx="988694" cy="1788160"/>
            </a:xfrm>
            <a:custGeom>
              <a:avLst/>
              <a:gdLst/>
              <a:ahLst/>
              <a:cxnLst/>
              <a:rect l="l" t="t" r="r" b="b"/>
              <a:pathLst>
                <a:path w="988695" h="1788160">
                  <a:moveTo>
                    <a:pt x="0" y="0"/>
                  </a:moveTo>
                  <a:lnTo>
                    <a:pt x="0" y="148971"/>
                  </a:lnTo>
                  <a:lnTo>
                    <a:pt x="51129" y="150330"/>
                  </a:lnTo>
                  <a:lnTo>
                    <a:pt x="101449" y="154356"/>
                  </a:lnTo>
                  <a:lnTo>
                    <a:pt x="150871" y="160972"/>
                  </a:lnTo>
                  <a:lnTo>
                    <a:pt x="199307" y="170098"/>
                  </a:lnTo>
                  <a:lnTo>
                    <a:pt x="246670" y="181658"/>
                  </a:lnTo>
                  <a:lnTo>
                    <a:pt x="292871" y="195573"/>
                  </a:lnTo>
                  <a:lnTo>
                    <a:pt x="337823" y="211765"/>
                  </a:lnTo>
                  <a:lnTo>
                    <a:pt x="381439" y="230156"/>
                  </a:lnTo>
                  <a:lnTo>
                    <a:pt x="423629" y="250669"/>
                  </a:lnTo>
                  <a:lnTo>
                    <a:pt x="464307" y="273226"/>
                  </a:lnTo>
                  <a:lnTo>
                    <a:pt x="503385" y="297748"/>
                  </a:lnTo>
                  <a:lnTo>
                    <a:pt x="540775" y="324157"/>
                  </a:lnTo>
                  <a:lnTo>
                    <a:pt x="576389" y="352377"/>
                  </a:lnTo>
                  <a:lnTo>
                    <a:pt x="610139" y="382328"/>
                  </a:lnTo>
                  <a:lnTo>
                    <a:pt x="641937" y="413933"/>
                  </a:lnTo>
                  <a:lnTo>
                    <a:pt x="671697" y="447114"/>
                  </a:lnTo>
                  <a:lnTo>
                    <a:pt x="699329" y="481792"/>
                  </a:lnTo>
                  <a:lnTo>
                    <a:pt x="724746" y="517891"/>
                  </a:lnTo>
                  <a:lnTo>
                    <a:pt x="747861" y="555332"/>
                  </a:lnTo>
                  <a:lnTo>
                    <a:pt x="768585" y="594038"/>
                  </a:lnTo>
                  <a:lnTo>
                    <a:pt x="786830" y="633929"/>
                  </a:lnTo>
                  <a:lnTo>
                    <a:pt x="802510" y="674929"/>
                  </a:lnTo>
                  <a:lnTo>
                    <a:pt x="815535" y="716959"/>
                  </a:lnTo>
                  <a:lnTo>
                    <a:pt x="825819" y="759942"/>
                  </a:lnTo>
                  <a:lnTo>
                    <a:pt x="833274" y="803799"/>
                  </a:lnTo>
                  <a:lnTo>
                    <a:pt x="837811" y="848453"/>
                  </a:lnTo>
                  <a:lnTo>
                    <a:pt x="839342" y="893826"/>
                  </a:lnTo>
                  <a:lnTo>
                    <a:pt x="837811" y="939198"/>
                  </a:lnTo>
                  <a:lnTo>
                    <a:pt x="833274" y="983852"/>
                  </a:lnTo>
                  <a:lnTo>
                    <a:pt x="825819" y="1027709"/>
                  </a:lnTo>
                  <a:lnTo>
                    <a:pt x="815535" y="1070692"/>
                  </a:lnTo>
                  <a:lnTo>
                    <a:pt x="802510" y="1112722"/>
                  </a:lnTo>
                  <a:lnTo>
                    <a:pt x="786830" y="1153722"/>
                  </a:lnTo>
                  <a:lnTo>
                    <a:pt x="768585" y="1193613"/>
                  </a:lnTo>
                  <a:lnTo>
                    <a:pt x="747861" y="1232319"/>
                  </a:lnTo>
                  <a:lnTo>
                    <a:pt x="724746" y="1269760"/>
                  </a:lnTo>
                  <a:lnTo>
                    <a:pt x="699329" y="1305859"/>
                  </a:lnTo>
                  <a:lnTo>
                    <a:pt x="671697" y="1340537"/>
                  </a:lnTo>
                  <a:lnTo>
                    <a:pt x="641937" y="1373718"/>
                  </a:lnTo>
                  <a:lnTo>
                    <a:pt x="610139" y="1405323"/>
                  </a:lnTo>
                  <a:lnTo>
                    <a:pt x="576389" y="1435274"/>
                  </a:lnTo>
                  <a:lnTo>
                    <a:pt x="540775" y="1463494"/>
                  </a:lnTo>
                  <a:lnTo>
                    <a:pt x="503385" y="1489903"/>
                  </a:lnTo>
                  <a:lnTo>
                    <a:pt x="464307" y="1514425"/>
                  </a:lnTo>
                  <a:lnTo>
                    <a:pt x="423629" y="1536982"/>
                  </a:lnTo>
                  <a:lnTo>
                    <a:pt x="381439" y="1557495"/>
                  </a:lnTo>
                  <a:lnTo>
                    <a:pt x="337823" y="1575886"/>
                  </a:lnTo>
                  <a:lnTo>
                    <a:pt x="292871" y="1592078"/>
                  </a:lnTo>
                  <a:lnTo>
                    <a:pt x="246670" y="1605993"/>
                  </a:lnTo>
                  <a:lnTo>
                    <a:pt x="199307" y="1617553"/>
                  </a:lnTo>
                  <a:lnTo>
                    <a:pt x="150871" y="1626679"/>
                  </a:lnTo>
                  <a:lnTo>
                    <a:pt x="101449" y="1633295"/>
                  </a:lnTo>
                  <a:lnTo>
                    <a:pt x="51129" y="1637321"/>
                  </a:lnTo>
                  <a:lnTo>
                    <a:pt x="0" y="1638681"/>
                  </a:lnTo>
                  <a:lnTo>
                    <a:pt x="0" y="1787652"/>
                  </a:lnTo>
                  <a:lnTo>
                    <a:pt x="50859" y="1786488"/>
                  </a:lnTo>
                  <a:lnTo>
                    <a:pt x="101051" y="1783037"/>
                  </a:lnTo>
                  <a:lnTo>
                    <a:pt x="150513" y="1777353"/>
                  </a:lnTo>
                  <a:lnTo>
                    <a:pt x="199184" y="1769492"/>
                  </a:lnTo>
                  <a:lnTo>
                    <a:pt x="247000" y="1759512"/>
                  </a:lnTo>
                  <a:lnTo>
                    <a:pt x="293900" y="1747467"/>
                  </a:lnTo>
                  <a:lnTo>
                    <a:pt x="339821" y="1733415"/>
                  </a:lnTo>
                  <a:lnTo>
                    <a:pt x="384702" y="1717411"/>
                  </a:lnTo>
                  <a:lnTo>
                    <a:pt x="428481" y="1699511"/>
                  </a:lnTo>
                  <a:lnTo>
                    <a:pt x="471095" y="1679772"/>
                  </a:lnTo>
                  <a:lnTo>
                    <a:pt x="512483" y="1658250"/>
                  </a:lnTo>
                  <a:lnTo>
                    <a:pt x="552582" y="1635001"/>
                  </a:lnTo>
                  <a:lnTo>
                    <a:pt x="591330" y="1610081"/>
                  </a:lnTo>
                  <a:lnTo>
                    <a:pt x="628665" y="1583546"/>
                  </a:lnTo>
                  <a:lnTo>
                    <a:pt x="664526" y="1555453"/>
                  </a:lnTo>
                  <a:lnTo>
                    <a:pt x="698849" y="1525857"/>
                  </a:lnTo>
                  <a:lnTo>
                    <a:pt x="731573" y="1494815"/>
                  </a:lnTo>
                  <a:lnTo>
                    <a:pt x="762636" y="1462383"/>
                  </a:lnTo>
                  <a:lnTo>
                    <a:pt x="791975" y="1428617"/>
                  </a:lnTo>
                  <a:lnTo>
                    <a:pt x="819529" y="1393573"/>
                  </a:lnTo>
                  <a:lnTo>
                    <a:pt x="845236" y="1357308"/>
                  </a:lnTo>
                  <a:lnTo>
                    <a:pt x="869032" y="1319877"/>
                  </a:lnTo>
                  <a:lnTo>
                    <a:pt x="890858" y="1281337"/>
                  </a:lnTo>
                  <a:lnTo>
                    <a:pt x="910649" y="1241744"/>
                  </a:lnTo>
                  <a:lnTo>
                    <a:pt x="928345" y="1201154"/>
                  </a:lnTo>
                  <a:lnTo>
                    <a:pt x="943882" y="1159623"/>
                  </a:lnTo>
                  <a:lnTo>
                    <a:pt x="957200" y="1117207"/>
                  </a:lnTo>
                  <a:lnTo>
                    <a:pt x="968235" y="1073963"/>
                  </a:lnTo>
                  <a:lnTo>
                    <a:pt x="976926" y="1029947"/>
                  </a:lnTo>
                  <a:lnTo>
                    <a:pt x="983211" y="985214"/>
                  </a:lnTo>
                  <a:lnTo>
                    <a:pt x="987028" y="939822"/>
                  </a:lnTo>
                  <a:lnTo>
                    <a:pt x="988313" y="893826"/>
                  </a:lnTo>
                  <a:lnTo>
                    <a:pt x="987028" y="847829"/>
                  </a:lnTo>
                  <a:lnTo>
                    <a:pt x="983211" y="802437"/>
                  </a:lnTo>
                  <a:lnTo>
                    <a:pt x="976926" y="757704"/>
                  </a:lnTo>
                  <a:lnTo>
                    <a:pt x="968235" y="713688"/>
                  </a:lnTo>
                  <a:lnTo>
                    <a:pt x="957200" y="670444"/>
                  </a:lnTo>
                  <a:lnTo>
                    <a:pt x="943882" y="628028"/>
                  </a:lnTo>
                  <a:lnTo>
                    <a:pt x="928345" y="586497"/>
                  </a:lnTo>
                  <a:lnTo>
                    <a:pt x="910649" y="545907"/>
                  </a:lnTo>
                  <a:lnTo>
                    <a:pt x="890858" y="506314"/>
                  </a:lnTo>
                  <a:lnTo>
                    <a:pt x="869032" y="467774"/>
                  </a:lnTo>
                  <a:lnTo>
                    <a:pt x="845236" y="430343"/>
                  </a:lnTo>
                  <a:lnTo>
                    <a:pt x="819529" y="394078"/>
                  </a:lnTo>
                  <a:lnTo>
                    <a:pt x="791975" y="359034"/>
                  </a:lnTo>
                  <a:lnTo>
                    <a:pt x="762636" y="325268"/>
                  </a:lnTo>
                  <a:lnTo>
                    <a:pt x="731573" y="292836"/>
                  </a:lnTo>
                  <a:lnTo>
                    <a:pt x="698849" y="261794"/>
                  </a:lnTo>
                  <a:lnTo>
                    <a:pt x="664526" y="232198"/>
                  </a:lnTo>
                  <a:lnTo>
                    <a:pt x="628665" y="204105"/>
                  </a:lnTo>
                  <a:lnTo>
                    <a:pt x="591330" y="177570"/>
                  </a:lnTo>
                  <a:lnTo>
                    <a:pt x="552582" y="152650"/>
                  </a:lnTo>
                  <a:lnTo>
                    <a:pt x="512483" y="129401"/>
                  </a:lnTo>
                  <a:lnTo>
                    <a:pt x="471095" y="107879"/>
                  </a:lnTo>
                  <a:lnTo>
                    <a:pt x="428481" y="88140"/>
                  </a:lnTo>
                  <a:lnTo>
                    <a:pt x="384702" y="70240"/>
                  </a:lnTo>
                  <a:lnTo>
                    <a:pt x="339821" y="54236"/>
                  </a:lnTo>
                  <a:lnTo>
                    <a:pt x="293900" y="40184"/>
                  </a:lnTo>
                  <a:lnTo>
                    <a:pt x="247000" y="28139"/>
                  </a:lnTo>
                  <a:lnTo>
                    <a:pt x="199184" y="18159"/>
                  </a:lnTo>
                  <a:lnTo>
                    <a:pt x="150513" y="10298"/>
                  </a:lnTo>
                  <a:lnTo>
                    <a:pt x="101051" y="4614"/>
                  </a:lnTo>
                  <a:lnTo>
                    <a:pt x="50859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4831" y="3115056"/>
              <a:ext cx="108203" cy="1082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451" y="4747260"/>
              <a:ext cx="108203" cy="1082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251" y="4363212"/>
              <a:ext cx="108203" cy="1082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0151" y="3462528"/>
              <a:ext cx="108203" cy="1082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38732" y="3108579"/>
              <a:ext cx="772160" cy="1746250"/>
            </a:xfrm>
            <a:custGeom>
              <a:avLst/>
              <a:gdLst/>
              <a:ahLst/>
              <a:cxnLst/>
              <a:rect l="l" t="t" r="r" b="b"/>
              <a:pathLst>
                <a:path w="772160" h="1746250">
                  <a:moveTo>
                    <a:pt x="698746" y="0"/>
                  </a:moveTo>
                  <a:lnTo>
                    <a:pt x="652754" y="10349"/>
                  </a:lnTo>
                  <a:lnTo>
                    <a:pt x="607755" y="23187"/>
                  </a:lnTo>
                  <a:lnTo>
                    <a:pt x="563816" y="38438"/>
                  </a:lnTo>
                  <a:lnTo>
                    <a:pt x="521004" y="56026"/>
                  </a:lnTo>
                  <a:lnTo>
                    <a:pt x="479387" y="75875"/>
                  </a:lnTo>
                  <a:lnTo>
                    <a:pt x="439031" y="97911"/>
                  </a:lnTo>
                  <a:lnTo>
                    <a:pt x="400003" y="122056"/>
                  </a:lnTo>
                  <a:lnTo>
                    <a:pt x="362370" y="148237"/>
                  </a:lnTo>
                  <a:lnTo>
                    <a:pt x="326199" y="176376"/>
                  </a:lnTo>
                  <a:lnTo>
                    <a:pt x="291558" y="206400"/>
                  </a:lnTo>
                  <a:lnTo>
                    <a:pt x="258513" y="238231"/>
                  </a:lnTo>
                  <a:lnTo>
                    <a:pt x="227131" y="271795"/>
                  </a:lnTo>
                  <a:lnTo>
                    <a:pt x="197480" y="307016"/>
                  </a:lnTo>
                  <a:lnTo>
                    <a:pt x="169626" y="343819"/>
                  </a:lnTo>
                  <a:lnTo>
                    <a:pt x="143637" y="382127"/>
                  </a:lnTo>
                  <a:lnTo>
                    <a:pt x="119579" y="421865"/>
                  </a:lnTo>
                  <a:lnTo>
                    <a:pt x="97519" y="462958"/>
                  </a:lnTo>
                  <a:lnTo>
                    <a:pt x="77525" y="505331"/>
                  </a:lnTo>
                  <a:lnTo>
                    <a:pt x="59664" y="548906"/>
                  </a:lnTo>
                  <a:lnTo>
                    <a:pt x="44002" y="593610"/>
                  </a:lnTo>
                  <a:lnTo>
                    <a:pt x="30607" y="639366"/>
                  </a:lnTo>
                  <a:lnTo>
                    <a:pt x="19545" y="686099"/>
                  </a:lnTo>
                  <a:lnTo>
                    <a:pt x="10884" y="733733"/>
                  </a:lnTo>
                  <a:lnTo>
                    <a:pt x="4691" y="782193"/>
                  </a:lnTo>
                  <a:lnTo>
                    <a:pt x="1083" y="830516"/>
                  </a:lnTo>
                  <a:lnTo>
                    <a:pt x="0" y="878408"/>
                  </a:lnTo>
                  <a:lnTo>
                    <a:pt x="1383" y="925796"/>
                  </a:lnTo>
                  <a:lnTo>
                    <a:pt x="5177" y="972606"/>
                  </a:lnTo>
                  <a:lnTo>
                    <a:pt x="11322" y="1018764"/>
                  </a:lnTo>
                  <a:lnTo>
                    <a:pt x="19761" y="1064198"/>
                  </a:lnTo>
                  <a:lnTo>
                    <a:pt x="30437" y="1108832"/>
                  </a:lnTo>
                  <a:lnTo>
                    <a:pt x="43292" y="1152595"/>
                  </a:lnTo>
                  <a:lnTo>
                    <a:pt x="58268" y="1195412"/>
                  </a:lnTo>
                  <a:lnTo>
                    <a:pt x="75307" y="1237210"/>
                  </a:lnTo>
                  <a:lnTo>
                    <a:pt x="94353" y="1277915"/>
                  </a:lnTo>
                  <a:lnTo>
                    <a:pt x="115347" y="1317454"/>
                  </a:lnTo>
                  <a:lnTo>
                    <a:pt x="138232" y="1355753"/>
                  </a:lnTo>
                  <a:lnTo>
                    <a:pt x="162950" y="1392738"/>
                  </a:lnTo>
                  <a:lnTo>
                    <a:pt x="189444" y="1428337"/>
                  </a:lnTo>
                  <a:lnTo>
                    <a:pt x="217655" y="1462475"/>
                  </a:lnTo>
                  <a:lnTo>
                    <a:pt x="247527" y="1495079"/>
                  </a:lnTo>
                  <a:lnTo>
                    <a:pt x="279002" y="1526075"/>
                  </a:lnTo>
                  <a:lnTo>
                    <a:pt x="312021" y="1555390"/>
                  </a:lnTo>
                  <a:lnTo>
                    <a:pt x="346528" y="1582951"/>
                  </a:lnTo>
                  <a:lnTo>
                    <a:pt x="382464" y="1608683"/>
                  </a:lnTo>
                  <a:lnTo>
                    <a:pt x="419773" y="1632514"/>
                  </a:lnTo>
                  <a:lnTo>
                    <a:pt x="458396" y="1654369"/>
                  </a:lnTo>
                  <a:lnTo>
                    <a:pt x="498276" y="1674175"/>
                  </a:lnTo>
                  <a:lnTo>
                    <a:pt x="539355" y="1691859"/>
                  </a:lnTo>
                  <a:lnTo>
                    <a:pt x="581576" y="1707347"/>
                  </a:lnTo>
                  <a:lnTo>
                    <a:pt x="624880" y="1720566"/>
                  </a:lnTo>
                  <a:lnTo>
                    <a:pt x="669211" y="1731441"/>
                  </a:lnTo>
                  <a:lnTo>
                    <a:pt x="714511" y="1739900"/>
                  </a:lnTo>
                  <a:lnTo>
                    <a:pt x="760722" y="1745869"/>
                  </a:lnTo>
                  <a:lnTo>
                    <a:pt x="772152" y="1632077"/>
                  </a:lnTo>
                  <a:lnTo>
                    <a:pt x="723939" y="1625527"/>
                  </a:lnTo>
                  <a:lnTo>
                    <a:pt x="676756" y="1615778"/>
                  </a:lnTo>
                  <a:lnTo>
                    <a:pt x="630710" y="1602933"/>
                  </a:lnTo>
                  <a:lnTo>
                    <a:pt x="585909" y="1587095"/>
                  </a:lnTo>
                  <a:lnTo>
                    <a:pt x="542460" y="1568368"/>
                  </a:lnTo>
                  <a:lnTo>
                    <a:pt x="500472" y="1546856"/>
                  </a:lnTo>
                  <a:lnTo>
                    <a:pt x="460052" y="1522661"/>
                  </a:lnTo>
                  <a:lnTo>
                    <a:pt x="421307" y="1495888"/>
                  </a:lnTo>
                  <a:lnTo>
                    <a:pt x="384345" y="1466640"/>
                  </a:lnTo>
                  <a:lnTo>
                    <a:pt x="349273" y="1435020"/>
                  </a:lnTo>
                  <a:lnTo>
                    <a:pt x="316201" y="1401133"/>
                  </a:lnTo>
                  <a:lnTo>
                    <a:pt x="285234" y="1365081"/>
                  </a:lnTo>
                  <a:lnTo>
                    <a:pt x="256480" y="1326968"/>
                  </a:lnTo>
                  <a:lnTo>
                    <a:pt x="230048" y="1286898"/>
                  </a:lnTo>
                  <a:lnTo>
                    <a:pt x="206045" y="1244975"/>
                  </a:lnTo>
                  <a:lnTo>
                    <a:pt x="184579" y="1201301"/>
                  </a:lnTo>
                  <a:lnTo>
                    <a:pt x="165756" y="1155980"/>
                  </a:lnTo>
                  <a:lnTo>
                    <a:pt x="149685" y="1109116"/>
                  </a:lnTo>
                  <a:lnTo>
                    <a:pt x="136474" y="1060813"/>
                  </a:lnTo>
                  <a:lnTo>
                    <a:pt x="126230" y="1011174"/>
                  </a:lnTo>
                  <a:lnTo>
                    <a:pt x="119377" y="963162"/>
                  </a:lnTo>
                  <a:lnTo>
                    <a:pt x="115449" y="915385"/>
                  </a:lnTo>
                  <a:lnTo>
                    <a:pt x="114376" y="867948"/>
                  </a:lnTo>
                  <a:lnTo>
                    <a:pt x="116089" y="820957"/>
                  </a:lnTo>
                  <a:lnTo>
                    <a:pt x="120519" y="774515"/>
                  </a:lnTo>
                  <a:lnTo>
                    <a:pt x="127596" y="728730"/>
                  </a:lnTo>
                  <a:lnTo>
                    <a:pt x="137251" y="683705"/>
                  </a:lnTo>
                  <a:lnTo>
                    <a:pt x="149414" y="639545"/>
                  </a:lnTo>
                  <a:lnTo>
                    <a:pt x="164017" y="596357"/>
                  </a:lnTo>
                  <a:lnTo>
                    <a:pt x="180990" y="554245"/>
                  </a:lnTo>
                  <a:lnTo>
                    <a:pt x="200263" y="513315"/>
                  </a:lnTo>
                  <a:lnTo>
                    <a:pt x="221768" y="473671"/>
                  </a:lnTo>
                  <a:lnTo>
                    <a:pt x="245435" y="435419"/>
                  </a:lnTo>
                  <a:lnTo>
                    <a:pt x="271195" y="398664"/>
                  </a:lnTo>
                  <a:lnTo>
                    <a:pt x="298977" y="363511"/>
                  </a:lnTo>
                  <a:lnTo>
                    <a:pt x="328714" y="330065"/>
                  </a:lnTo>
                  <a:lnTo>
                    <a:pt x="360336" y="298432"/>
                  </a:lnTo>
                  <a:lnTo>
                    <a:pt x="393773" y="268716"/>
                  </a:lnTo>
                  <a:lnTo>
                    <a:pt x="428956" y="241023"/>
                  </a:lnTo>
                  <a:lnTo>
                    <a:pt x="465816" y="215459"/>
                  </a:lnTo>
                  <a:lnTo>
                    <a:pt x="504283" y="192127"/>
                  </a:lnTo>
                  <a:lnTo>
                    <a:pt x="544288" y="171134"/>
                  </a:lnTo>
                  <a:lnTo>
                    <a:pt x="585762" y="152584"/>
                  </a:lnTo>
                  <a:lnTo>
                    <a:pt x="628636" y="136583"/>
                  </a:lnTo>
                  <a:lnTo>
                    <a:pt x="672839" y="123236"/>
                  </a:lnTo>
                  <a:lnTo>
                    <a:pt x="718304" y="112649"/>
                  </a:lnTo>
                  <a:lnTo>
                    <a:pt x="69874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4439" y="3950208"/>
              <a:ext cx="108204" cy="1082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09231" y="5221224"/>
              <a:ext cx="459105" cy="460375"/>
            </a:xfrm>
            <a:custGeom>
              <a:avLst/>
              <a:gdLst/>
              <a:ahLst/>
              <a:cxnLst/>
              <a:rect l="l" t="t" r="r" b="b"/>
              <a:pathLst>
                <a:path w="459104" h="460375">
                  <a:moveTo>
                    <a:pt x="229362" y="0"/>
                  </a:moveTo>
                  <a:lnTo>
                    <a:pt x="183153" y="4673"/>
                  </a:lnTo>
                  <a:lnTo>
                    <a:pt x="140106" y="18079"/>
                  </a:lnTo>
                  <a:lnTo>
                    <a:pt x="101147" y="39292"/>
                  </a:lnTo>
                  <a:lnTo>
                    <a:pt x="67198" y="67389"/>
                  </a:lnTo>
                  <a:lnTo>
                    <a:pt x="39185" y="101444"/>
                  </a:lnTo>
                  <a:lnTo>
                    <a:pt x="18032" y="140535"/>
                  </a:lnTo>
                  <a:lnTo>
                    <a:pt x="4662" y="183736"/>
                  </a:lnTo>
                  <a:lnTo>
                    <a:pt x="0" y="230123"/>
                  </a:lnTo>
                  <a:lnTo>
                    <a:pt x="4662" y="276511"/>
                  </a:lnTo>
                  <a:lnTo>
                    <a:pt x="18032" y="319712"/>
                  </a:lnTo>
                  <a:lnTo>
                    <a:pt x="39185" y="358803"/>
                  </a:lnTo>
                  <a:lnTo>
                    <a:pt x="67198" y="392858"/>
                  </a:lnTo>
                  <a:lnTo>
                    <a:pt x="101147" y="420955"/>
                  </a:lnTo>
                  <a:lnTo>
                    <a:pt x="140106" y="442168"/>
                  </a:lnTo>
                  <a:lnTo>
                    <a:pt x="183153" y="455574"/>
                  </a:lnTo>
                  <a:lnTo>
                    <a:pt x="229362" y="460247"/>
                  </a:lnTo>
                  <a:lnTo>
                    <a:pt x="275570" y="455574"/>
                  </a:lnTo>
                  <a:lnTo>
                    <a:pt x="318617" y="442168"/>
                  </a:lnTo>
                  <a:lnTo>
                    <a:pt x="357576" y="420955"/>
                  </a:lnTo>
                  <a:lnTo>
                    <a:pt x="391525" y="392858"/>
                  </a:lnTo>
                  <a:lnTo>
                    <a:pt x="419538" y="358803"/>
                  </a:lnTo>
                  <a:lnTo>
                    <a:pt x="440691" y="319712"/>
                  </a:lnTo>
                  <a:lnTo>
                    <a:pt x="454061" y="276511"/>
                  </a:lnTo>
                  <a:lnTo>
                    <a:pt x="458724" y="230123"/>
                  </a:lnTo>
                  <a:lnTo>
                    <a:pt x="454061" y="183736"/>
                  </a:lnTo>
                  <a:lnTo>
                    <a:pt x="440691" y="140535"/>
                  </a:lnTo>
                  <a:lnTo>
                    <a:pt x="419538" y="101444"/>
                  </a:lnTo>
                  <a:lnTo>
                    <a:pt x="391525" y="67389"/>
                  </a:lnTo>
                  <a:lnTo>
                    <a:pt x="357576" y="39292"/>
                  </a:lnTo>
                  <a:lnTo>
                    <a:pt x="318617" y="18079"/>
                  </a:lnTo>
                  <a:lnTo>
                    <a:pt x="275570" y="467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69379" y="528721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58713" y="2231135"/>
            <a:ext cx="2167890" cy="3223895"/>
            <a:chOff x="5958713" y="2231135"/>
            <a:chExt cx="2167890" cy="3223895"/>
          </a:xfrm>
        </p:grpSpPr>
        <p:sp>
          <p:nvSpPr>
            <p:cNvPr id="22" name="object 22"/>
            <p:cNvSpPr/>
            <p:nvPr/>
          </p:nvSpPr>
          <p:spPr>
            <a:xfrm>
              <a:off x="5961888" y="2400299"/>
              <a:ext cx="2161540" cy="3051175"/>
            </a:xfrm>
            <a:custGeom>
              <a:avLst/>
              <a:gdLst/>
              <a:ahLst/>
              <a:cxnLst/>
              <a:rect l="l" t="t" r="r" b="b"/>
              <a:pathLst>
                <a:path w="2161540" h="3051175">
                  <a:moveTo>
                    <a:pt x="0" y="2444496"/>
                  </a:moveTo>
                  <a:lnTo>
                    <a:pt x="996950" y="3026918"/>
                  </a:lnTo>
                </a:path>
                <a:path w="2161540" h="3051175">
                  <a:moveTo>
                    <a:pt x="1216152" y="3051048"/>
                  </a:moveTo>
                  <a:lnTo>
                    <a:pt x="2161032" y="3051048"/>
                  </a:lnTo>
                </a:path>
                <a:path w="2161540" h="3051175">
                  <a:moveTo>
                    <a:pt x="1216152" y="0"/>
                  </a:moveTo>
                  <a:lnTo>
                    <a:pt x="2161032" y="0"/>
                  </a:lnTo>
                </a:path>
              </a:pathLst>
            </a:custGeom>
            <a:ln w="6350">
              <a:solidFill>
                <a:srgbClr val="A4A4A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0755" y="2231135"/>
              <a:ext cx="459105" cy="460375"/>
            </a:xfrm>
            <a:custGeom>
              <a:avLst/>
              <a:gdLst/>
              <a:ahLst/>
              <a:cxnLst/>
              <a:rect l="l" t="t" r="r" b="b"/>
              <a:pathLst>
                <a:path w="459104" h="460375">
                  <a:moveTo>
                    <a:pt x="229362" y="0"/>
                  </a:moveTo>
                  <a:lnTo>
                    <a:pt x="183153" y="4673"/>
                  </a:lnTo>
                  <a:lnTo>
                    <a:pt x="140106" y="18079"/>
                  </a:lnTo>
                  <a:lnTo>
                    <a:pt x="101147" y="39292"/>
                  </a:lnTo>
                  <a:lnTo>
                    <a:pt x="67198" y="67389"/>
                  </a:lnTo>
                  <a:lnTo>
                    <a:pt x="39185" y="101444"/>
                  </a:lnTo>
                  <a:lnTo>
                    <a:pt x="18032" y="140535"/>
                  </a:lnTo>
                  <a:lnTo>
                    <a:pt x="4662" y="183736"/>
                  </a:lnTo>
                  <a:lnTo>
                    <a:pt x="0" y="230124"/>
                  </a:lnTo>
                  <a:lnTo>
                    <a:pt x="4662" y="276511"/>
                  </a:lnTo>
                  <a:lnTo>
                    <a:pt x="18032" y="319712"/>
                  </a:lnTo>
                  <a:lnTo>
                    <a:pt x="39185" y="358803"/>
                  </a:lnTo>
                  <a:lnTo>
                    <a:pt x="67198" y="392858"/>
                  </a:lnTo>
                  <a:lnTo>
                    <a:pt x="101147" y="420955"/>
                  </a:lnTo>
                  <a:lnTo>
                    <a:pt x="140106" y="442168"/>
                  </a:lnTo>
                  <a:lnTo>
                    <a:pt x="183153" y="455574"/>
                  </a:lnTo>
                  <a:lnTo>
                    <a:pt x="229362" y="460248"/>
                  </a:lnTo>
                  <a:lnTo>
                    <a:pt x="275570" y="455574"/>
                  </a:lnTo>
                  <a:lnTo>
                    <a:pt x="318617" y="442168"/>
                  </a:lnTo>
                  <a:lnTo>
                    <a:pt x="357576" y="420955"/>
                  </a:lnTo>
                  <a:lnTo>
                    <a:pt x="391525" y="392858"/>
                  </a:lnTo>
                  <a:lnTo>
                    <a:pt x="419538" y="358803"/>
                  </a:lnTo>
                  <a:lnTo>
                    <a:pt x="440691" y="319712"/>
                  </a:lnTo>
                  <a:lnTo>
                    <a:pt x="454061" y="276511"/>
                  </a:lnTo>
                  <a:lnTo>
                    <a:pt x="458724" y="230124"/>
                  </a:lnTo>
                  <a:lnTo>
                    <a:pt x="454061" y="183736"/>
                  </a:lnTo>
                  <a:lnTo>
                    <a:pt x="440691" y="140535"/>
                  </a:lnTo>
                  <a:lnTo>
                    <a:pt x="419538" y="101444"/>
                  </a:lnTo>
                  <a:lnTo>
                    <a:pt x="391525" y="67389"/>
                  </a:lnTo>
                  <a:lnTo>
                    <a:pt x="357576" y="39292"/>
                  </a:lnTo>
                  <a:lnTo>
                    <a:pt x="318617" y="18079"/>
                  </a:lnTo>
                  <a:lnTo>
                    <a:pt x="275570" y="467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77633" y="2314397"/>
            <a:ext cx="128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27035" y="3286886"/>
            <a:ext cx="461645" cy="1379855"/>
            <a:chOff x="7527035" y="3286886"/>
            <a:chExt cx="461645" cy="1379855"/>
          </a:xfrm>
        </p:grpSpPr>
        <p:sp>
          <p:nvSpPr>
            <p:cNvPr id="26" name="object 26"/>
            <p:cNvSpPr/>
            <p:nvPr/>
          </p:nvSpPr>
          <p:spPr>
            <a:xfrm>
              <a:off x="7530083" y="3286886"/>
              <a:ext cx="458470" cy="460375"/>
            </a:xfrm>
            <a:custGeom>
              <a:avLst/>
              <a:gdLst/>
              <a:ahLst/>
              <a:cxnLst/>
              <a:rect l="l" t="t" r="r" b="b"/>
              <a:pathLst>
                <a:path w="458470" h="460375">
                  <a:moveTo>
                    <a:pt x="217043" y="0"/>
                  </a:moveTo>
                  <a:lnTo>
                    <a:pt x="171129" y="7082"/>
                  </a:lnTo>
                  <a:lnTo>
                    <a:pt x="128837" y="22729"/>
                  </a:lnTo>
                  <a:lnTo>
                    <a:pt x="91040" y="45965"/>
                  </a:lnTo>
                  <a:lnTo>
                    <a:pt x="58610" y="75819"/>
                  </a:lnTo>
                  <a:lnTo>
                    <a:pt x="32419" y="111315"/>
                  </a:lnTo>
                  <a:lnTo>
                    <a:pt x="13338" y="151483"/>
                  </a:lnTo>
                  <a:lnTo>
                    <a:pt x="2241" y="195347"/>
                  </a:lnTo>
                  <a:lnTo>
                    <a:pt x="0" y="241935"/>
                  </a:lnTo>
                  <a:lnTo>
                    <a:pt x="7065" y="288038"/>
                  </a:lnTo>
                  <a:lnTo>
                    <a:pt x="22661" y="330513"/>
                  </a:lnTo>
                  <a:lnTo>
                    <a:pt x="45818" y="368482"/>
                  </a:lnTo>
                  <a:lnTo>
                    <a:pt x="75565" y="401066"/>
                  </a:lnTo>
                  <a:lnTo>
                    <a:pt x="110931" y="427387"/>
                  </a:lnTo>
                  <a:lnTo>
                    <a:pt x="150947" y="446567"/>
                  </a:lnTo>
                  <a:lnTo>
                    <a:pt x="194642" y="457729"/>
                  </a:lnTo>
                  <a:lnTo>
                    <a:pt x="241046" y="459994"/>
                  </a:lnTo>
                  <a:lnTo>
                    <a:pt x="286959" y="452911"/>
                  </a:lnTo>
                  <a:lnTo>
                    <a:pt x="329251" y="437264"/>
                  </a:lnTo>
                  <a:lnTo>
                    <a:pt x="367048" y="414028"/>
                  </a:lnTo>
                  <a:lnTo>
                    <a:pt x="399478" y="384175"/>
                  </a:lnTo>
                  <a:lnTo>
                    <a:pt x="425669" y="348678"/>
                  </a:lnTo>
                  <a:lnTo>
                    <a:pt x="444750" y="308510"/>
                  </a:lnTo>
                  <a:lnTo>
                    <a:pt x="455847" y="264646"/>
                  </a:lnTo>
                  <a:lnTo>
                    <a:pt x="458089" y="218059"/>
                  </a:lnTo>
                  <a:lnTo>
                    <a:pt x="451023" y="171955"/>
                  </a:lnTo>
                  <a:lnTo>
                    <a:pt x="435427" y="129480"/>
                  </a:lnTo>
                  <a:lnTo>
                    <a:pt x="412270" y="91511"/>
                  </a:lnTo>
                  <a:lnTo>
                    <a:pt x="382524" y="58928"/>
                  </a:lnTo>
                  <a:lnTo>
                    <a:pt x="347157" y="32606"/>
                  </a:lnTo>
                  <a:lnTo>
                    <a:pt x="307141" y="13426"/>
                  </a:lnTo>
                  <a:lnTo>
                    <a:pt x="263446" y="2264"/>
                  </a:lnTo>
                  <a:lnTo>
                    <a:pt x="217043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7408" y="3454907"/>
              <a:ext cx="88646" cy="1323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527035" y="4206239"/>
              <a:ext cx="459105" cy="460375"/>
            </a:xfrm>
            <a:custGeom>
              <a:avLst/>
              <a:gdLst/>
              <a:ahLst/>
              <a:cxnLst/>
              <a:rect l="l" t="t" r="r" b="b"/>
              <a:pathLst>
                <a:path w="459104" h="460375">
                  <a:moveTo>
                    <a:pt x="229362" y="0"/>
                  </a:moveTo>
                  <a:lnTo>
                    <a:pt x="183153" y="4673"/>
                  </a:lnTo>
                  <a:lnTo>
                    <a:pt x="140106" y="18079"/>
                  </a:lnTo>
                  <a:lnTo>
                    <a:pt x="101147" y="39292"/>
                  </a:lnTo>
                  <a:lnTo>
                    <a:pt x="67198" y="67389"/>
                  </a:lnTo>
                  <a:lnTo>
                    <a:pt x="39185" y="101444"/>
                  </a:lnTo>
                  <a:lnTo>
                    <a:pt x="18032" y="140535"/>
                  </a:lnTo>
                  <a:lnTo>
                    <a:pt x="4662" y="183736"/>
                  </a:lnTo>
                  <a:lnTo>
                    <a:pt x="0" y="230124"/>
                  </a:lnTo>
                  <a:lnTo>
                    <a:pt x="4662" y="276511"/>
                  </a:lnTo>
                  <a:lnTo>
                    <a:pt x="18032" y="319712"/>
                  </a:lnTo>
                  <a:lnTo>
                    <a:pt x="39185" y="358803"/>
                  </a:lnTo>
                  <a:lnTo>
                    <a:pt x="67198" y="392858"/>
                  </a:lnTo>
                  <a:lnTo>
                    <a:pt x="101147" y="420955"/>
                  </a:lnTo>
                  <a:lnTo>
                    <a:pt x="140106" y="442168"/>
                  </a:lnTo>
                  <a:lnTo>
                    <a:pt x="183153" y="455574"/>
                  </a:lnTo>
                  <a:lnTo>
                    <a:pt x="229362" y="460248"/>
                  </a:lnTo>
                  <a:lnTo>
                    <a:pt x="275570" y="455574"/>
                  </a:lnTo>
                  <a:lnTo>
                    <a:pt x="318617" y="442168"/>
                  </a:lnTo>
                  <a:lnTo>
                    <a:pt x="357576" y="420955"/>
                  </a:lnTo>
                  <a:lnTo>
                    <a:pt x="391525" y="392858"/>
                  </a:lnTo>
                  <a:lnTo>
                    <a:pt x="419538" y="358803"/>
                  </a:lnTo>
                  <a:lnTo>
                    <a:pt x="440691" y="319712"/>
                  </a:lnTo>
                  <a:lnTo>
                    <a:pt x="454061" y="276511"/>
                  </a:lnTo>
                  <a:lnTo>
                    <a:pt x="458724" y="230124"/>
                  </a:lnTo>
                  <a:lnTo>
                    <a:pt x="454061" y="183736"/>
                  </a:lnTo>
                  <a:lnTo>
                    <a:pt x="440691" y="140535"/>
                  </a:lnTo>
                  <a:lnTo>
                    <a:pt x="419538" y="101444"/>
                  </a:lnTo>
                  <a:lnTo>
                    <a:pt x="391525" y="67389"/>
                  </a:lnTo>
                  <a:lnTo>
                    <a:pt x="357576" y="39292"/>
                  </a:lnTo>
                  <a:lnTo>
                    <a:pt x="318617" y="18079"/>
                  </a:lnTo>
                  <a:lnTo>
                    <a:pt x="275570" y="4673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693532" y="429044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22919" y="2263139"/>
            <a:ext cx="3133725" cy="370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00AFEF"/>
                </a:solidFill>
                <a:latin typeface="Calibri"/>
                <a:cs typeface="Calibri"/>
              </a:rPr>
              <a:t>TIME</a:t>
            </a:r>
            <a:r>
              <a:rPr sz="18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AFEF"/>
                </a:solidFill>
                <a:latin typeface="Calibri"/>
                <a:cs typeface="Calibri"/>
              </a:rPr>
              <a:t>DAY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22919" y="3313176"/>
            <a:ext cx="3133725" cy="370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750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DAILIES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VS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WEEKLY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22919" y="4250435"/>
            <a:ext cx="3133725" cy="36893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92D050"/>
                </a:solidFill>
                <a:latin typeface="Calibri"/>
                <a:cs typeface="Calibri"/>
              </a:rPr>
              <a:t>GENRE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22919" y="5285232"/>
            <a:ext cx="3133725" cy="36893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LENGTH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RUNNING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4859" y="3678935"/>
            <a:ext cx="3133725" cy="34798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FFC000"/>
                </a:solidFill>
                <a:latin typeface="Calibri"/>
                <a:cs typeface="Calibri"/>
              </a:rPr>
              <a:t>FICTIONAL</a:t>
            </a:r>
            <a:r>
              <a:rPr sz="1800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PROGRAMMING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18077" y="3762755"/>
            <a:ext cx="1162050" cy="462280"/>
            <a:chOff x="3918077" y="3762755"/>
            <a:chExt cx="1162050" cy="462280"/>
          </a:xfrm>
        </p:grpSpPr>
        <p:sp>
          <p:nvSpPr>
            <p:cNvPr id="36" name="object 36"/>
            <p:cNvSpPr/>
            <p:nvPr/>
          </p:nvSpPr>
          <p:spPr>
            <a:xfrm>
              <a:off x="3921252" y="4005071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573" y="0"/>
                  </a:lnTo>
                </a:path>
              </a:pathLst>
            </a:custGeom>
            <a:ln w="6350">
              <a:solidFill>
                <a:srgbClr val="A4A4A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38600" y="3762755"/>
              <a:ext cx="459105" cy="462280"/>
            </a:xfrm>
            <a:custGeom>
              <a:avLst/>
              <a:gdLst/>
              <a:ahLst/>
              <a:cxnLst/>
              <a:rect l="l" t="t" r="r" b="b"/>
              <a:pathLst>
                <a:path w="459104" h="462279">
                  <a:moveTo>
                    <a:pt x="229362" y="0"/>
                  </a:moveTo>
                  <a:lnTo>
                    <a:pt x="183153" y="4691"/>
                  </a:lnTo>
                  <a:lnTo>
                    <a:pt x="140106" y="18145"/>
                  </a:lnTo>
                  <a:lnTo>
                    <a:pt x="101147" y="39433"/>
                  </a:lnTo>
                  <a:lnTo>
                    <a:pt x="67198" y="67627"/>
                  </a:lnTo>
                  <a:lnTo>
                    <a:pt x="39185" y="101798"/>
                  </a:lnTo>
                  <a:lnTo>
                    <a:pt x="18032" y="141017"/>
                  </a:lnTo>
                  <a:lnTo>
                    <a:pt x="4662" y="184356"/>
                  </a:lnTo>
                  <a:lnTo>
                    <a:pt x="0" y="230886"/>
                  </a:lnTo>
                  <a:lnTo>
                    <a:pt x="4662" y="277415"/>
                  </a:lnTo>
                  <a:lnTo>
                    <a:pt x="18032" y="320754"/>
                  </a:lnTo>
                  <a:lnTo>
                    <a:pt x="39185" y="359973"/>
                  </a:lnTo>
                  <a:lnTo>
                    <a:pt x="67198" y="394144"/>
                  </a:lnTo>
                  <a:lnTo>
                    <a:pt x="101147" y="422338"/>
                  </a:lnTo>
                  <a:lnTo>
                    <a:pt x="140106" y="443626"/>
                  </a:lnTo>
                  <a:lnTo>
                    <a:pt x="183153" y="457080"/>
                  </a:lnTo>
                  <a:lnTo>
                    <a:pt x="229362" y="461772"/>
                  </a:lnTo>
                  <a:lnTo>
                    <a:pt x="275570" y="457080"/>
                  </a:lnTo>
                  <a:lnTo>
                    <a:pt x="318617" y="443626"/>
                  </a:lnTo>
                  <a:lnTo>
                    <a:pt x="357576" y="422338"/>
                  </a:lnTo>
                  <a:lnTo>
                    <a:pt x="391525" y="394144"/>
                  </a:lnTo>
                  <a:lnTo>
                    <a:pt x="419538" y="359973"/>
                  </a:lnTo>
                  <a:lnTo>
                    <a:pt x="440691" y="320754"/>
                  </a:lnTo>
                  <a:lnTo>
                    <a:pt x="454061" y="277415"/>
                  </a:lnTo>
                  <a:lnTo>
                    <a:pt x="458724" y="230886"/>
                  </a:lnTo>
                  <a:lnTo>
                    <a:pt x="454061" y="184356"/>
                  </a:lnTo>
                  <a:lnTo>
                    <a:pt x="440691" y="141017"/>
                  </a:lnTo>
                  <a:lnTo>
                    <a:pt x="419538" y="101798"/>
                  </a:lnTo>
                  <a:lnTo>
                    <a:pt x="391525" y="67627"/>
                  </a:lnTo>
                  <a:lnTo>
                    <a:pt x="357576" y="39433"/>
                  </a:lnTo>
                  <a:lnTo>
                    <a:pt x="318617" y="18145"/>
                  </a:lnTo>
                  <a:lnTo>
                    <a:pt x="275570" y="4691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198111" y="38293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9372" y="5298357"/>
            <a:ext cx="6132195" cy="1028700"/>
            <a:chOff x="309372" y="5298357"/>
            <a:chExt cx="6132195" cy="10287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037" y="5298357"/>
              <a:ext cx="5260243" cy="241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372" y="5457443"/>
              <a:ext cx="6131814" cy="56464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372" y="5762243"/>
              <a:ext cx="3637026" cy="56464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54558" y="5205806"/>
            <a:ext cx="57632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Implication 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for research: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Capturing the 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viewers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by </a:t>
            </a:r>
            <a:r>
              <a:rPr sz="20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different</a:t>
            </a:r>
            <a:r>
              <a:rPr sz="20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segments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shows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471C4"/>
                </a:solidFill>
                <a:latin typeface="Calibri"/>
                <a:cs typeface="Calibri"/>
              </a:rPr>
              <a:t>gain</a:t>
            </a:r>
            <a:r>
              <a:rPr sz="20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an</a:t>
            </a:r>
            <a:r>
              <a:rPr sz="20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Calibri"/>
                <a:cs typeface="Calibri"/>
              </a:rPr>
              <a:t>appreciation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of </a:t>
            </a:r>
            <a:r>
              <a:rPr sz="2000" b="1" spc="-43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 popularity</a:t>
            </a:r>
            <a:r>
              <a:rPr sz="20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Calibri"/>
                <a:cs typeface="Calibri"/>
              </a:rPr>
              <a:t>within</a:t>
            </a:r>
            <a:r>
              <a:rPr sz="20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71C4"/>
                </a:solidFill>
                <a:latin typeface="Calibri"/>
                <a:cs typeface="Calibri"/>
              </a:rPr>
              <a:t>segments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948688"/>
            <a:ext cx="6348095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65"/>
              </a:spcBef>
            </a:pP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8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Methodolo</a:t>
            </a:r>
            <a:r>
              <a:rPr sz="8000" b="1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28" y="1830323"/>
            <a:ext cx="4332732" cy="43860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644" y="613028"/>
            <a:ext cx="299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METHODO</a:t>
            </a:r>
            <a:r>
              <a:rPr spc="-85" dirty="0"/>
              <a:t>L</a:t>
            </a:r>
            <a:r>
              <a:rPr spc="-5" dirty="0"/>
              <a:t>O</a:t>
            </a:r>
            <a:r>
              <a:rPr spc="-55" dirty="0"/>
              <a:t>G</a:t>
            </a:r>
            <a:r>
              <a:rPr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644" y="1793899"/>
            <a:ext cx="63404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Given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research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objectives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this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exercise,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MX</a:t>
            </a:r>
            <a:r>
              <a:rPr sz="1600" spc="-10" dirty="0">
                <a:latin typeface="Calibri"/>
                <a:cs typeface="Calibri"/>
              </a:rPr>
              <a:t> proposes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quantitative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research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methodology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comprising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interviews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gain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insights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viewers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respect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their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preferences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expectation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backed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statistically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robust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sample.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would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also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enable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segmenting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target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respondents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different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cohorts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 per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their </a:t>
            </a:r>
            <a:r>
              <a:rPr sz="1600" spc="-10" dirty="0">
                <a:latin typeface="Calibri"/>
                <a:cs typeface="Calibri"/>
              </a:rPr>
              <a:t>geographies.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" y="4416044"/>
            <a:ext cx="17926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Mode: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Face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15" dirty="0">
                <a:latin typeface="Calibri"/>
                <a:cs typeface="Calibri"/>
              </a:rPr>
              <a:t>face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Duration: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10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minutes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3045663"/>
            <a:ext cx="62210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sz="8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44" y="613028"/>
            <a:ext cx="3456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TARGET</a:t>
            </a:r>
            <a:r>
              <a:rPr spc="-90" dirty="0"/>
              <a:t> </a:t>
            </a:r>
            <a:r>
              <a:rPr spc="-10" dirty="0"/>
              <a:t>AUDIENCE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644" y="1341501"/>
            <a:ext cx="6238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The study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aimed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viewers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Kannada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6639" y="5917488"/>
            <a:ext cx="3739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 Light"/>
                <a:cs typeface="Calibri Light"/>
              </a:rPr>
              <a:t>Will be</a:t>
            </a:r>
            <a:r>
              <a:rPr sz="1600" i="1" spc="10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finalized</a:t>
            </a:r>
            <a:r>
              <a:rPr sz="1600" i="1" spc="30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in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consultation</a:t>
            </a:r>
            <a:r>
              <a:rPr sz="1600" i="1" spc="50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with the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client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9087" y="1717801"/>
          <a:ext cx="5570855" cy="3975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News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viewers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4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Females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Housewives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age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22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onwards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Mix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NCCS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kids)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Regularly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watches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Kannada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channels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least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hours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day,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4-5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times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week) including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025" lvl="1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025" algn="l"/>
                          <a:tab pos="8356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channel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5025" lvl="1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35025" algn="l"/>
                          <a:tab pos="8356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competition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channels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maker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channel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viewership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42545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Cable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TV subscriber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subscription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client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competition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brands)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Location: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Bangalore,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Karnataka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towns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Lacs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(upto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towns)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rural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Karnataka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8315" y="1723644"/>
            <a:ext cx="5853684" cy="4035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0"/>
            <a:ext cx="10322052" cy="68549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948688"/>
            <a:ext cx="6862445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65"/>
              </a:spcBef>
            </a:pP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Areas of </a:t>
            </a:r>
            <a:r>
              <a:rPr sz="8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FFFFFF"/>
                </a:solidFill>
                <a:latin typeface="Arial"/>
                <a:cs typeface="Arial"/>
              </a:rPr>
              <a:t>Investigations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2222</Words>
  <Application>Microsoft Office PowerPoint</Application>
  <PresentationFormat>Widescreen</PresentationFormat>
  <Paragraphs>249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Times New Roman</vt:lpstr>
      <vt:lpstr>Office Theme</vt:lpstr>
      <vt:lpstr>PROPOSAL FOR: UNDERSTANDING  PREFERENCE AND ACCEPTABILITY  OF KANNADA GEC SHOWS</vt:lpstr>
      <vt:lpstr>RESEARCH OBJETIVES</vt:lpstr>
      <vt:lpstr>Research  considerations</vt:lpstr>
      <vt:lpstr>TYPE OF SHOWS</vt:lpstr>
      <vt:lpstr>Research  Methodology</vt:lpstr>
      <vt:lpstr>METHODOLOGY</vt:lpstr>
      <vt:lpstr>Target group</vt:lpstr>
      <vt:lpstr>TARGET AUDIENCE</vt:lpstr>
      <vt:lpstr>Areas of  Investigations</vt:lpstr>
      <vt:lpstr>KEY INFORMATION AREAS</vt:lpstr>
      <vt:lpstr>Sample</vt:lpstr>
      <vt:lpstr>SAMPLE – SELECTION</vt:lpstr>
      <vt:lpstr>SAMPLE – QUANTITATIVE</vt:lpstr>
      <vt:lpstr>Timelines and  Investment</vt:lpstr>
      <vt:lpstr>TIMELINES MX propose to conduct the dipstick research in 6 weeks of time period consisting of the following activities.</vt:lpstr>
      <vt:lpstr>DELIVERABLES</vt:lpstr>
      <vt:lpstr>INVESTMENT</vt:lpstr>
      <vt:lpstr>Terms &amp; Condition</vt:lpstr>
      <vt:lpstr>PAYMENT TERMS</vt:lpstr>
      <vt:lpstr>MX PROJECT TERMS &amp; CONDITIONS OF BUSINESS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 Toi</dc:creator>
  <cp:lastModifiedBy>Sumeet Kumar</cp:lastModifiedBy>
  <cp:revision>2</cp:revision>
  <dcterms:created xsi:type="dcterms:W3CDTF">2023-03-27T10:59:48Z</dcterms:created>
  <dcterms:modified xsi:type="dcterms:W3CDTF">2023-03-31T08:55:58Z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2023-03-27T00:00:00Z</vt:filetime>
  </property>
</Properties>
</file>