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4262" r:id="rId1"/>
  </p:sldMasterIdLst>
  <p:notesMasterIdLst>
    <p:notesMasterId r:id="rId7"/>
  </p:notesMasterIdLst>
  <p:handoutMasterIdLst>
    <p:handoutMasterId r:id="rId8"/>
  </p:handoutMasterIdLst>
  <p:sldIdLst>
    <p:sldId id="1637155236" r:id="rId2"/>
    <p:sldId id="1637155231" r:id="rId3"/>
    <p:sldId id="1637155237" r:id="rId4"/>
    <p:sldId id="1637155238" r:id="rId5"/>
    <p:sldId id="1637155239" r:id="rId6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DA291C"/>
    <a:srgbClr val="959CA0"/>
    <a:srgbClr val="FE8A12"/>
    <a:srgbClr val="F4C65A"/>
    <a:srgbClr val="FFE2C4"/>
    <a:srgbClr val="FEC488"/>
    <a:srgbClr val="7FD1EF"/>
    <a:srgbClr val="A1D794"/>
    <a:srgbClr val="72C4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4171" autoAdjust="0"/>
  </p:normalViewPr>
  <p:slideViewPr>
    <p:cSldViewPr snapToGrid="0">
      <p:cViewPr varScale="1">
        <p:scale>
          <a:sx n="69" d="100"/>
          <a:sy n="69" d="100"/>
        </p:scale>
        <p:origin x="1157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90" d="100"/>
          <a:sy n="90" d="100"/>
        </p:scale>
        <p:origin x="4984" y="70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94675" y="279823"/>
            <a:ext cx="4393055" cy="367959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94675" y="669161"/>
            <a:ext cx="4393055" cy="153245"/>
          </a:xfrm>
          <a:prstGeom prst="rect">
            <a:avLst/>
          </a:prstGeom>
        </p:spPr>
        <p:txBody>
          <a:bodyPr vert="horz" lIns="93324" tIns="0" rIns="93324" bIns="0" rtlCol="0">
            <a:noAutofit/>
          </a:bodyPr>
          <a:lstStyle>
            <a:lvl1pPr algn="r">
              <a:defRPr sz="1200"/>
            </a:lvl1pPr>
          </a:lstStyle>
          <a:p>
            <a:pPr algn="l"/>
            <a:fld id="{E7A8D578-5E90-413C-9512-130603CF2639}" type="datetimeFigureOut">
              <a:rPr lang="en-US" sz="1000" i="1"/>
              <a:pPr algn="l"/>
              <a:t>26-Oct-22</a:t>
            </a:fld>
            <a:endParaRPr lang="en-US" sz="1000" i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94691" y="8780243"/>
            <a:ext cx="2893517" cy="251346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sz="1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306470" y="8780243"/>
            <a:ext cx="1221955" cy="251346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6D32B792-199B-4EBF-B605-6F6C876EB442}" type="slidenum">
              <a:rPr lang="en-US" sz="1000"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91150287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8">
            <a:extLst>
              <a:ext uri="{FF2B5EF4-FFF2-40B4-BE49-F238E27FC236}">
                <a16:creationId xmlns:a16="http://schemas.microsoft.com/office/drawing/2014/main" id="{04FCD28D-5205-B14D-9338-E5F52C4B3AFB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13460" y="671457"/>
            <a:ext cx="1555593" cy="281237"/>
          </a:xfrm>
          <a:prstGeom prst="rect">
            <a:avLst/>
          </a:prstGeom>
        </p:spPr>
      </p:pic>
      <p:sp>
        <p:nvSpPr>
          <p:cNvPr id="20" name="Header Placeholder 19">
            <a:extLst>
              <a:ext uri="{FF2B5EF4-FFF2-40B4-BE49-F238E27FC236}">
                <a16:creationId xmlns:a16="http://schemas.microsoft.com/office/drawing/2014/main" id="{44B54E68-49B3-EB4F-9F06-63EBE21271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1" name="Slide Image Placeholder 20">
            <a:extLst>
              <a:ext uri="{FF2B5EF4-FFF2-40B4-BE49-F238E27FC236}">
                <a16:creationId xmlns:a16="http://schemas.microsoft.com/office/drawing/2014/main" id="{9F80914E-3226-3544-8067-D77A7810E7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73A95A9D-2083-FD47-8FCC-26405789E4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42376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C3E99797-5A44-E441-B5A2-75267FF5AE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8275" y="8842376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57C527-D302-0D4C-8820-8247C93BFD8D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Notes Placeholder 23">
            <a:extLst>
              <a:ext uri="{FF2B5EF4-FFF2-40B4-BE49-F238E27FC236}">
                <a16:creationId xmlns:a16="http://schemas.microsoft.com/office/drawing/2014/main" id="{0824245F-47FC-6845-9612-BB5942EF99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6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Date Placeholder 24">
            <a:extLst>
              <a:ext uri="{FF2B5EF4-FFF2-40B4-BE49-F238E27FC236}">
                <a16:creationId xmlns:a16="http://schemas.microsoft.com/office/drawing/2014/main" id="{089E4AFB-44C9-3941-9EFD-0F8219FA48F5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978275" y="1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52FF9-2A45-F143-A9E3-2C98D6266DD3}" type="datetimeFigureOut">
              <a:rPr lang="en-US" smtClean="0"/>
              <a:t>26-Oct-22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299678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117475" indent="-117475" algn="l" defTabSz="914400" rtl="0" eaLnBrk="1" latinLnBrk="0" hangingPunct="1">
      <a:spcBef>
        <a:spcPts val="400"/>
      </a:spcBef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228600" indent="-111125" algn="l" defTabSz="914400" rtl="0" eaLnBrk="1" latinLnBrk="0" hangingPunct="1">
      <a:spcBef>
        <a:spcPts val="400"/>
      </a:spcBef>
      <a:buFont typeface="Arial" panose="020B0604020202020204" pitchFamily="34" charset="0"/>
      <a:buChar char="-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346075" indent="-117475" algn="l" defTabSz="914400" rtl="0" eaLnBrk="1" latinLnBrk="0" hangingPunct="1">
      <a:spcBef>
        <a:spcPts val="400"/>
      </a:spcBef>
      <a:buFont typeface="Arial" panose="020B0604020202020204" pitchFamily="34" charset="0"/>
      <a:buChar char="›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512763" indent="-166688" algn="l" defTabSz="914400" rtl="0" eaLnBrk="1" latinLnBrk="0" hangingPunct="1">
      <a:spcBef>
        <a:spcPts val="400"/>
      </a:spcBef>
      <a:buFont typeface="Arial" panose="020B0604020202020204" pitchFamily="34" charset="0"/>
      <a:buChar char="»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630238" indent="-117475" algn="l" defTabSz="914400" rtl="0" eaLnBrk="1" latinLnBrk="0" hangingPunct="1">
      <a:spcBef>
        <a:spcPts val="400"/>
      </a:spcBef>
      <a:buSzPct val="75000"/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scholar.google.com/scholar_lookup?journal=Am+J+Obstetr+Gynecol.&amp;title=Protein+intake+and+ovulatory+infertility&amp;author=JE+Chavarro&amp;author=JW+Rich-Edwards&amp;author=BA+Rosner&amp;author=WC+Willett&amp;volume=198&amp;publication_year=2008&amp;pages=210+e1-7&amp;pmid=18226626&amp;doi=10.1016/j.ajog.2007.06.057&amp;" TargetMode="External"/><Relationship Id="rId3" Type="http://schemas.openxmlformats.org/officeDocument/2006/relationships/hyperlink" Target="https://dx.doi.org/10.1016%2Fj.fertnstert.2015.07.005" TargetMode="External"/><Relationship Id="rId7" Type="http://schemas.openxmlformats.org/officeDocument/2006/relationships/hyperlink" Target="https://dx.doi.org/10.1016%2Fj.ajog.2007.06.057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ncbi.nlm.nih.gov/pubmed/18226626" TargetMode="External"/><Relationship Id="rId5" Type="http://schemas.openxmlformats.org/officeDocument/2006/relationships/hyperlink" Target="https://www.ncbi.nlm.nih.gov/pmc/articles/PMC3066040/" TargetMode="External"/><Relationship Id="rId4" Type="http://schemas.openxmlformats.org/officeDocument/2006/relationships/hyperlink" Target="https://scholar.google.com/scholar_lookup?journal=Fertility+Steril.&amp;title=Dietary+protein+intake+and+reproductive+hormones+and+ovulation:+the+BioCycle+study&amp;author=SL+Mumford&amp;author=A+Alohali&amp;author=J+Wactawski-Wende&amp;volume=104&amp;publication_year=2015&amp;pages=e2&amp;doi=10.1016/j.fertnstert.2015.07.005&amp;" TargetMode="External"/><Relationship Id="rId9" Type="http://schemas.openxmlformats.org/officeDocument/2006/relationships/hyperlink" Target="https://www.ncbi.nlm.nih.gov/pmc/articles/PMC6568019/" TargetMode="Externa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scholar.google.com/scholar_lookup?journal=Am+J+Obstetr+Gynecol.&amp;title=Protein+intake+and+ovulatory+infertility&amp;author=JE+Chavarro&amp;author=JW+Rich-Edwards&amp;author=BA+Rosner&amp;author=WC+Willett&amp;volume=198&amp;publication_year=2008&amp;pages=210+e1-7&amp;pmid=18226626&amp;doi=10.1016/j.ajog.2007.06.057&amp;" TargetMode="External"/><Relationship Id="rId3" Type="http://schemas.openxmlformats.org/officeDocument/2006/relationships/hyperlink" Target="https://dx.doi.org/10.1016%2Fj.fertnstert.2015.07.005" TargetMode="External"/><Relationship Id="rId7" Type="http://schemas.openxmlformats.org/officeDocument/2006/relationships/hyperlink" Target="https://dx.doi.org/10.1016%2Fj.ajog.2007.06.057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ncbi.nlm.nih.gov/pubmed/18226626" TargetMode="External"/><Relationship Id="rId5" Type="http://schemas.openxmlformats.org/officeDocument/2006/relationships/hyperlink" Target="https://www.ncbi.nlm.nih.gov/pmc/articles/PMC3066040/" TargetMode="External"/><Relationship Id="rId4" Type="http://schemas.openxmlformats.org/officeDocument/2006/relationships/hyperlink" Target="https://scholar.google.com/scholar_lookup?journal=Fertility+Steril.&amp;title=Dietary+protein+intake+and+reproductive+hormones+and+ovulation:+the+BioCycle+study&amp;author=SL+Mumford&amp;author=A+Alohali&amp;author=J+Wactawski-Wende&amp;volume=104&amp;publication_year=2015&amp;pages=e2&amp;doi=10.1016/j.fertnstert.2015.07.005&amp;" TargetMode="External"/><Relationship Id="rId9" Type="http://schemas.openxmlformats.org/officeDocument/2006/relationships/hyperlink" Target="https://www.ncbi.nlm.nih.gov/pmc/articles/PMC6568019/" TargetMode="Externa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scholar.google.com/scholar_lookup?journal=Am+J+Obstetr+Gynecol.&amp;title=Protein+intake+and+ovulatory+infertility&amp;author=JE+Chavarro&amp;author=JW+Rich-Edwards&amp;author=BA+Rosner&amp;author=WC+Willett&amp;volume=198&amp;publication_year=2008&amp;pages=210+e1-7&amp;pmid=18226626&amp;doi=10.1016/j.ajog.2007.06.057&amp;" TargetMode="External"/><Relationship Id="rId3" Type="http://schemas.openxmlformats.org/officeDocument/2006/relationships/hyperlink" Target="https://dx.doi.org/10.1016%2Fj.fertnstert.2015.07.005" TargetMode="External"/><Relationship Id="rId7" Type="http://schemas.openxmlformats.org/officeDocument/2006/relationships/hyperlink" Target="https://dx.doi.org/10.1016%2Fj.ajog.2007.06.057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ncbi.nlm.nih.gov/pubmed/18226626" TargetMode="External"/><Relationship Id="rId5" Type="http://schemas.openxmlformats.org/officeDocument/2006/relationships/hyperlink" Target="https://www.ncbi.nlm.nih.gov/pmc/articles/PMC3066040/" TargetMode="External"/><Relationship Id="rId4" Type="http://schemas.openxmlformats.org/officeDocument/2006/relationships/hyperlink" Target="https://scholar.google.com/scholar_lookup?journal=Fertility+Steril.&amp;title=Dietary+protein+intake+and+reproductive+hormones+and+ovulation:+the+BioCycle+study&amp;author=SL+Mumford&amp;author=A+Alohali&amp;author=J+Wactawski-Wende&amp;volume=104&amp;publication_year=2015&amp;pages=e2&amp;doi=10.1016/j.fertnstert.2015.07.005&amp;" TargetMode="External"/><Relationship Id="rId9" Type="http://schemas.openxmlformats.org/officeDocument/2006/relationships/hyperlink" Target="https://www.ncbi.nlm.nih.gov/pmc/articles/PMC6568019/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41. Mumford SL, </a:t>
            </a:r>
            <a:r>
              <a:rPr lang="en-IN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Alohali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A, </a:t>
            </a:r>
            <a:r>
              <a:rPr lang="en-IN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Wactawski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-Wende J. Dietary protein intake and reproductive hormones and ovulation: the </a:t>
            </a:r>
            <a:r>
              <a:rPr lang="en-IN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BioCycle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study. </a:t>
            </a:r>
            <a:r>
              <a:rPr lang="en-IN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Fertility </a:t>
            </a:r>
            <a:r>
              <a:rPr lang="en-IN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Steril</a:t>
            </a:r>
            <a:r>
              <a:rPr lang="en-IN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(2015) 104:e2 10.1016/j.fertnstert.2015.07.005 [</a:t>
            </a:r>
            <a:r>
              <a:rPr lang="en-IN" b="0" i="0" dirty="0" err="1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3"/>
              </a:rPr>
              <a:t>CrossRef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 [</a:t>
            </a:r>
            <a:r>
              <a:rPr lang="en-IN" b="0" i="0" dirty="0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4"/>
              </a:rPr>
              <a:t>Google Scholar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</a:t>
            </a:r>
          </a:p>
          <a:p>
            <a:pPr algn="l"/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42. </a:t>
            </a:r>
            <a:r>
              <a:rPr lang="en-IN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Chavarro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JE, Rich-Edwards JW, Rosner BA, Willett WC. Protein intake and ovulatory infertility. </a:t>
            </a:r>
            <a:r>
              <a:rPr lang="en-IN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Am J </a:t>
            </a:r>
            <a:r>
              <a:rPr lang="en-IN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Obstetr</a:t>
            </a:r>
            <a:r>
              <a:rPr lang="en-IN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Gynecol.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(2008) 198:210 e1–7. 10.1016/j.ajog.2007.06.057 [</a:t>
            </a:r>
            <a:r>
              <a:rPr lang="en-IN" b="0" i="0" dirty="0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5"/>
              </a:rPr>
              <a:t>PMC free article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 [</a:t>
            </a:r>
            <a:r>
              <a:rPr lang="en-IN" b="0" i="0" dirty="0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6"/>
              </a:rPr>
              <a:t>PubMed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 [</a:t>
            </a:r>
            <a:r>
              <a:rPr lang="en-IN" b="0" i="0" dirty="0" err="1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7"/>
              </a:rPr>
              <a:t>CrossRef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 [</a:t>
            </a:r>
            <a:r>
              <a:rPr lang="en-IN" b="0" i="0" dirty="0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8"/>
              </a:rPr>
              <a:t>Google Scholar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</a:t>
            </a:r>
          </a:p>
          <a:p>
            <a:r>
              <a:rPr lang="en-IN" b="0" i="0" dirty="0">
                <a:solidFill>
                  <a:srgbClr val="2F4A8B"/>
                </a:solidFill>
                <a:effectLst/>
                <a:latin typeface="arial" panose="020B0604020202020204" pitchFamily="34" charset="0"/>
                <a:hlinkClick r:id="rId9"/>
              </a:rPr>
              <a:t>Front Endocrinol (Lausanne).</a:t>
            </a:r>
            <a:r>
              <a:rPr lang="en-IN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2019; 10: 346.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5D7B56-750C-134C-92BF-65E9EDE370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4976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41. Mumford SL, </a:t>
            </a:r>
            <a:r>
              <a:rPr lang="en-IN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Alohali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A, </a:t>
            </a:r>
            <a:r>
              <a:rPr lang="en-IN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Wactawski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-Wende J. Dietary protein intake and reproductive hormones and ovulation: the </a:t>
            </a:r>
            <a:r>
              <a:rPr lang="en-IN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BioCycle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study. </a:t>
            </a:r>
            <a:r>
              <a:rPr lang="en-IN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Fertility </a:t>
            </a:r>
            <a:r>
              <a:rPr lang="en-IN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Steril</a:t>
            </a:r>
            <a:r>
              <a:rPr lang="en-IN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(2015) 104:e2 10.1016/j.fertnstert.2015.07.005 [</a:t>
            </a:r>
            <a:r>
              <a:rPr lang="en-IN" b="0" i="0" dirty="0" err="1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3"/>
              </a:rPr>
              <a:t>CrossRef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 [</a:t>
            </a:r>
            <a:r>
              <a:rPr lang="en-IN" b="0" i="0" dirty="0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4"/>
              </a:rPr>
              <a:t>Google Scholar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</a:t>
            </a:r>
          </a:p>
          <a:p>
            <a:pPr algn="l"/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42. </a:t>
            </a:r>
            <a:r>
              <a:rPr lang="en-IN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Chavarro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JE, Rich-Edwards JW, Rosner BA, Willett WC. Protein intake and ovulatory infertility. </a:t>
            </a:r>
            <a:r>
              <a:rPr lang="en-IN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Am J </a:t>
            </a:r>
            <a:r>
              <a:rPr lang="en-IN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Obstetr</a:t>
            </a:r>
            <a:r>
              <a:rPr lang="en-IN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Gynecol.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(2008) 198:210 e1–7. 10.1016/j.ajog.2007.06.057 [</a:t>
            </a:r>
            <a:r>
              <a:rPr lang="en-IN" b="0" i="0" dirty="0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5"/>
              </a:rPr>
              <a:t>PMC free article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 [</a:t>
            </a:r>
            <a:r>
              <a:rPr lang="en-IN" b="0" i="0" dirty="0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6"/>
              </a:rPr>
              <a:t>PubMed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 [</a:t>
            </a:r>
            <a:r>
              <a:rPr lang="en-IN" b="0" i="0" dirty="0" err="1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7"/>
              </a:rPr>
              <a:t>CrossRef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 [</a:t>
            </a:r>
            <a:r>
              <a:rPr lang="en-IN" b="0" i="0" dirty="0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8"/>
              </a:rPr>
              <a:t>Google Scholar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</a:t>
            </a:r>
          </a:p>
          <a:p>
            <a:r>
              <a:rPr lang="en-IN" b="0" i="0" dirty="0">
                <a:solidFill>
                  <a:srgbClr val="2F4A8B"/>
                </a:solidFill>
                <a:effectLst/>
                <a:latin typeface="arial" panose="020B0604020202020204" pitchFamily="34" charset="0"/>
                <a:hlinkClick r:id="rId9"/>
              </a:rPr>
              <a:t>Front Endocrinol (Lausanne).</a:t>
            </a:r>
            <a:r>
              <a:rPr lang="en-IN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2019; 10: 346.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5D7B56-750C-134C-92BF-65E9EDE370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3298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41. Mumford SL, </a:t>
            </a:r>
            <a:r>
              <a:rPr lang="en-IN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Alohali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A, </a:t>
            </a:r>
            <a:r>
              <a:rPr lang="en-IN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Wactawski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-Wende J. Dietary protein intake and reproductive hormones and ovulation: the </a:t>
            </a:r>
            <a:r>
              <a:rPr lang="en-IN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BioCycle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study. </a:t>
            </a:r>
            <a:r>
              <a:rPr lang="en-IN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Fertility </a:t>
            </a:r>
            <a:r>
              <a:rPr lang="en-IN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Steril</a:t>
            </a:r>
            <a:r>
              <a:rPr lang="en-IN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(2015) 104:e2 10.1016/j.fertnstert.2015.07.005 [</a:t>
            </a:r>
            <a:r>
              <a:rPr lang="en-IN" b="0" i="0" dirty="0" err="1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3"/>
              </a:rPr>
              <a:t>CrossRef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 [</a:t>
            </a:r>
            <a:r>
              <a:rPr lang="en-IN" b="0" i="0" dirty="0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4"/>
              </a:rPr>
              <a:t>Google Scholar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</a:t>
            </a:r>
          </a:p>
          <a:p>
            <a:pPr algn="l"/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42. </a:t>
            </a:r>
            <a:r>
              <a:rPr lang="en-IN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Chavarro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JE, Rich-Edwards JW, Rosner BA, Willett WC. Protein intake and ovulatory infertility. </a:t>
            </a:r>
            <a:r>
              <a:rPr lang="en-IN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Am J </a:t>
            </a:r>
            <a:r>
              <a:rPr lang="en-IN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Obstetr</a:t>
            </a:r>
            <a:r>
              <a:rPr lang="en-IN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Gynecol.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(2008) 198:210 e1–7. 10.1016/j.ajog.2007.06.057 [</a:t>
            </a:r>
            <a:r>
              <a:rPr lang="en-IN" b="0" i="0" dirty="0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5"/>
              </a:rPr>
              <a:t>PMC free article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 [</a:t>
            </a:r>
            <a:r>
              <a:rPr lang="en-IN" b="0" i="0" dirty="0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6"/>
              </a:rPr>
              <a:t>PubMed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 [</a:t>
            </a:r>
            <a:r>
              <a:rPr lang="en-IN" b="0" i="0" dirty="0" err="1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7"/>
              </a:rPr>
              <a:t>CrossRef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 [</a:t>
            </a:r>
            <a:r>
              <a:rPr lang="en-IN" b="0" i="0" dirty="0">
                <a:solidFill>
                  <a:srgbClr val="2F4A8B"/>
                </a:solidFill>
                <a:effectLst/>
                <a:latin typeface="Times New Roman" panose="02020603050405020304" pitchFamily="18" charset="0"/>
                <a:hlinkClick r:id="rId8"/>
              </a:rPr>
              <a:t>Google Scholar</a:t>
            </a:r>
            <a:r>
              <a:rPr lang="en-IN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]</a:t>
            </a:r>
          </a:p>
          <a:p>
            <a:r>
              <a:rPr lang="en-IN" b="0" i="0" dirty="0">
                <a:solidFill>
                  <a:srgbClr val="2F4A8B"/>
                </a:solidFill>
                <a:effectLst/>
                <a:latin typeface="arial" panose="020B0604020202020204" pitchFamily="34" charset="0"/>
                <a:hlinkClick r:id="rId9"/>
              </a:rPr>
              <a:t>Front Endocrinol (Lausanne).</a:t>
            </a:r>
            <a:r>
              <a:rPr lang="en-IN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2019; 10: 346.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5D7B56-750C-134C-92BF-65E9EDE370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5240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5D7B56-750C-134C-92BF-65E9EDE370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160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en-IN" b="1" i="0" dirty="0">
                <a:solidFill>
                  <a:srgbClr val="162F53"/>
                </a:solidFill>
                <a:effectLst/>
                <a:latin typeface="maaxregular"/>
              </a:rPr>
              <a:t>No protein quality claim </a:t>
            </a:r>
            <a:r>
              <a:rPr lang="en-IN" b="0" i="0" dirty="0">
                <a:solidFill>
                  <a:srgbClr val="162F53"/>
                </a:solidFill>
                <a:effectLst/>
                <a:latin typeface="maaxregular"/>
              </a:rPr>
              <a:t>– Score of </a:t>
            </a:r>
            <a:r>
              <a:rPr lang="en-IN" b="1" i="0" dirty="0">
                <a:solidFill>
                  <a:srgbClr val="162F53"/>
                </a:solidFill>
                <a:effectLst/>
                <a:latin typeface="maaxregular"/>
              </a:rPr>
              <a:t>&lt;75%</a:t>
            </a:r>
            <a:endParaRPr lang="en-IN" b="0" i="0" dirty="0">
              <a:solidFill>
                <a:srgbClr val="162F53"/>
              </a:solidFill>
              <a:effectLst/>
              <a:latin typeface="maaxregular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IN" b="1" i="0" dirty="0">
                <a:solidFill>
                  <a:srgbClr val="162F53"/>
                </a:solidFill>
                <a:effectLst/>
                <a:latin typeface="maaxregular"/>
              </a:rPr>
              <a:t>Good protein quality </a:t>
            </a:r>
            <a:r>
              <a:rPr lang="en-IN" b="0" i="0" dirty="0">
                <a:solidFill>
                  <a:srgbClr val="162F53"/>
                </a:solidFill>
                <a:effectLst/>
                <a:latin typeface="maaxregular"/>
              </a:rPr>
              <a:t>– Score ranging from </a:t>
            </a:r>
            <a:r>
              <a:rPr lang="en-IN" b="1" i="0" dirty="0">
                <a:solidFill>
                  <a:srgbClr val="162F53"/>
                </a:solidFill>
                <a:effectLst/>
                <a:latin typeface="maaxregular"/>
              </a:rPr>
              <a:t>75% to 99%</a:t>
            </a:r>
            <a:endParaRPr lang="en-IN" b="0" i="0" dirty="0">
              <a:solidFill>
                <a:srgbClr val="162F53"/>
              </a:solidFill>
              <a:effectLst/>
              <a:latin typeface="maaxregular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IN" b="1" i="0" dirty="0">
                <a:solidFill>
                  <a:srgbClr val="162F53"/>
                </a:solidFill>
                <a:effectLst/>
                <a:latin typeface="maaxregular"/>
              </a:rPr>
              <a:t>Excellent or High protein quality </a:t>
            </a:r>
            <a:r>
              <a:rPr lang="en-IN" b="0" i="0" dirty="0">
                <a:solidFill>
                  <a:srgbClr val="162F53"/>
                </a:solidFill>
                <a:effectLst/>
                <a:latin typeface="maaxregular"/>
              </a:rPr>
              <a:t>– Score of </a:t>
            </a:r>
            <a:r>
              <a:rPr lang="en-IN" b="1" i="0" dirty="0">
                <a:solidFill>
                  <a:srgbClr val="162F53"/>
                </a:solidFill>
                <a:effectLst/>
                <a:latin typeface="maaxregular"/>
              </a:rPr>
              <a:t>100% or more</a:t>
            </a:r>
            <a:endParaRPr lang="en-IN" b="0" i="0" dirty="0">
              <a:solidFill>
                <a:srgbClr val="162F53"/>
              </a:solidFill>
              <a:effectLst/>
              <a:latin typeface="maaxregular"/>
            </a:endParaRPr>
          </a:p>
          <a:p>
            <a:r>
              <a:rPr lang="en-US" sz="12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(</a:t>
            </a:r>
            <a:r>
              <a:rPr lang="en-IN" sz="12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Digestible indispensable amino acid score </a:t>
            </a:r>
            <a:r>
              <a:rPr lang="en-IN" sz="12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(DIAAS score)</a:t>
            </a:r>
            <a:r>
              <a:rPr lang="en-IN" sz="12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) 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5D7B56-750C-134C-92BF-65E9EDE370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1611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8.jp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8.jp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9.jp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9.jp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8.jpg"/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8.jpg"/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8.jpg"/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9.jpg"/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9.jpg"/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9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9.jpg"/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0.png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0.png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1.png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1.png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png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png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3.png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7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7.png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tags" Target="../tags/tag2.xml"/><Relationship Id="rId7" Type="http://schemas.openxmlformats.org/officeDocument/2006/relationships/image" Target="../media/image46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5.emf"/><Relationship Id="rId5" Type="http://schemas.openxmlformats.org/officeDocument/2006/relationships/oleObject" Target="../embeddings/oleObject1.bin"/><Relationship Id="rId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7.jp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7.jp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7.jpg"/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7.jp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7.jp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8.jp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One lin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999" y="1152000"/>
            <a:ext cx="9540000" cy="828000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59F1D0-3E15-4C48-8249-D190B4B56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2294462"/>
            <a:ext cx="9539999" cy="1655762"/>
          </a:xfrm>
        </p:spPr>
        <p:txBody>
          <a:bodyPr/>
          <a:lstStyle>
            <a:lvl1pPr marL="0" indent="0" algn="l">
              <a:lnSpc>
                <a:spcPts val="2700"/>
              </a:lnSpc>
              <a:spcBef>
                <a:spcPts val="0"/>
              </a:spcBef>
              <a:buNone/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DC17C-3693-704F-A773-7BE864AA84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46828" y="6112584"/>
            <a:ext cx="3189843" cy="365125"/>
          </a:xfrm>
        </p:spPr>
        <p:txBody>
          <a:bodyPr/>
          <a:lstStyle>
            <a:lvl1pPr algn="r" rtl="0">
              <a:lnSpc>
                <a:spcPts val="2700"/>
              </a:lnSpc>
              <a:defRPr sz="1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1E71B52C-7A0F-2144-B101-A0604639E43B}" type="datetime1">
              <a:rPr lang="en-GB" smtClean="0"/>
              <a:pPr/>
              <a:t>26/10/2022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2500F9-BAB1-1145-94B0-0A7A2F0DC7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8113" y="5052672"/>
            <a:ext cx="1219200" cy="134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890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Modular - yellow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999" y="1050131"/>
            <a:ext cx="7733025" cy="2060152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59F1D0-3E15-4C48-8249-D190B4B56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421856"/>
            <a:ext cx="7733025" cy="1143000"/>
          </a:xfrm>
        </p:spPr>
        <p:txBody>
          <a:bodyPr/>
          <a:lstStyle>
            <a:lvl1pPr marL="0" indent="0" algn="l">
              <a:lnSpc>
                <a:spcPts val="2700"/>
              </a:lnSpc>
              <a:spcBef>
                <a:spcPts val="0"/>
              </a:spcBef>
              <a:buNone/>
              <a:defRPr sz="2500" b="1" i="0">
                <a:solidFill>
                  <a:schemeClr val="tx2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DC17C-3693-704F-A773-7BE864AA84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7999" y="6112584"/>
            <a:ext cx="3189843" cy="365125"/>
          </a:xfrm>
        </p:spPr>
        <p:txBody>
          <a:bodyPr/>
          <a:lstStyle>
            <a:lvl1pPr algn="l" rtl="0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1E71B52C-7A0F-2144-B101-A0604639E43B}" type="datetime1">
              <a:rPr lang="en-GB" smtClean="0"/>
              <a:pPr/>
              <a:t>26/10/2022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929CF1-C537-8849-A639-02769B6FC3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3429000"/>
            <a:ext cx="3429000" cy="3429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53651D9-E3BD-4F4D-BE19-FBB663DA3E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763000" y="-7144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28215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106456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D9F3EB7-C5AC-E041-BAFE-6D4EBC43BA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964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C281C13-DE5D-D149-981E-F2B0A35015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11895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s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32A42C-9C8F-8847-9012-66EF0CF363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98563" y="1727200"/>
            <a:ext cx="5148000" cy="4229100"/>
          </a:xfrm>
        </p:spPr>
        <p:txBody>
          <a:bodyPr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1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2pPr>
            <a:lvl3pPr marL="144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3pPr>
            <a:lvl4pPr marL="144000" indent="0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4pPr>
            <a:lvl5pPr marL="288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106456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01D0634-D2AC-B149-809D-D8F54B4FB4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96400" y="1727200"/>
            <a:ext cx="5148000" cy="4229100"/>
          </a:xfrm>
        </p:spPr>
        <p:txBody>
          <a:bodyPr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1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2pPr>
            <a:lvl3pPr marL="285750" indent="-285750">
              <a:lnSpc>
                <a:spcPts val="1800"/>
              </a:lnSpc>
              <a:spcBef>
                <a:spcPts val="0"/>
              </a:spcBef>
              <a:buNone/>
              <a:defRPr lang="en-GB" sz="1600" b="0" i="0" kern="1200" dirty="0" smtClean="0">
                <a:solidFill>
                  <a:schemeClr val="tx1"/>
                </a:solidFill>
                <a:latin typeface="Unilever Shilling" panose="020B0502020202020204" pitchFamily="34" charset="77"/>
                <a:ea typeface="+mn-ea"/>
                <a:cs typeface="Unilever Shilling" panose="020B0502020202020204" pitchFamily="34" charset="77"/>
              </a:defRPr>
            </a:lvl3pPr>
            <a:lvl4pPr marL="144000" indent="0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4pPr>
            <a:lvl5pPr marL="288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3373F49-FF65-1A43-BFE1-1ED0F11C1D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8241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61511DB-FF41-4643-83DF-1155AC94D37D}"/>
              </a:ext>
            </a:extLst>
          </p:cNvPr>
          <p:cNvSpPr/>
          <p:nvPr userDrawn="1"/>
        </p:nvSpPr>
        <p:spPr>
          <a:xfrm>
            <a:off x="6705600" y="0"/>
            <a:ext cx="5486400" cy="6858000"/>
          </a:xfrm>
          <a:prstGeom prst="rect">
            <a:avLst/>
          </a:prstGeom>
          <a:solidFill>
            <a:srgbClr val="FFF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2A427BA-E168-3244-8209-64AE6FEF003B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077600" y="288000"/>
            <a:ext cx="4770000" cy="5670000"/>
          </a:xfrm>
          <a:solidFill>
            <a:srgbClr val="FFFAE6"/>
          </a:solidFill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577D04-5989-064A-A4DE-91AAD779FF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78711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bullets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33B3A11-0E75-C447-9DF2-26F88F1F3609}"/>
              </a:ext>
            </a:extLst>
          </p:cNvPr>
          <p:cNvSpPr/>
          <p:nvPr userDrawn="1"/>
        </p:nvSpPr>
        <p:spPr>
          <a:xfrm>
            <a:off x="6705600" y="0"/>
            <a:ext cx="5486400" cy="6858000"/>
          </a:xfrm>
          <a:prstGeom prst="rect">
            <a:avLst/>
          </a:prstGeom>
          <a:solidFill>
            <a:srgbClr val="FFF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8A58FEC2-C2C6-084E-B927-09011E21FC46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7077600" y="288000"/>
            <a:ext cx="4770000" cy="5670000"/>
          </a:xfrm>
          <a:solidFill>
            <a:srgbClr val="FFFAE6"/>
          </a:solidFill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32A42C-9C8F-8847-9012-66EF0CF363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98563" y="1727200"/>
            <a:ext cx="5148000" cy="4229100"/>
          </a:xfrm>
        </p:spPr>
        <p:txBody>
          <a:bodyPr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1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2pPr>
            <a:lvl3pPr marL="144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3pPr>
            <a:lvl4pPr marL="144000" indent="0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4pPr>
            <a:lvl5pPr marL="288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7763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13D49E-EA22-C448-AD12-E362FDBE68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87979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05600" y="0"/>
            <a:ext cx="54864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ED29B76-5E15-0E4C-BDFC-49CAFD036F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80513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0110" y="3429000"/>
            <a:ext cx="54864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05600" y="0"/>
            <a:ext cx="54864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D8B9BD1-9942-5643-8C0D-7EA958CC7B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0431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5600" y="3429000"/>
            <a:ext cx="54864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06800" y="0"/>
            <a:ext cx="27432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22F912AD-F964-0F41-B51E-68F9123832C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48800" y="0"/>
            <a:ext cx="27432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E37552E-7711-E649-B28A-9BAD9FF69A1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10709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4800" y="0"/>
            <a:ext cx="113472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A781A2-35A3-FD47-A8E1-1CEC0F9ECD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48341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ig images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5490" y="0"/>
            <a:ext cx="56736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50708BE0-CEAD-E04F-AEF9-B5926144AA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18400" y="0"/>
            <a:ext cx="56736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41F1E1B-363C-6F49-8940-B5F160745D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53090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ig images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5490" y="0"/>
            <a:ext cx="5673600" cy="34308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50708BE0-CEAD-E04F-AEF9-B5926144AA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18400" y="0"/>
            <a:ext cx="56736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7A1995AE-37E0-564F-84E7-267557E55A1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45490" y="3427200"/>
            <a:ext cx="5669610" cy="34308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3D179D3-EBE8-104F-B871-0A917D15DF1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355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Modular - turq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999" y="1050131"/>
            <a:ext cx="7733025" cy="2060152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59F1D0-3E15-4C48-8249-D190B4B56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421856"/>
            <a:ext cx="7733025" cy="1143000"/>
          </a:xfrm>
        </p:spPr>
        <p:txBody>
          <a:bodyPr/>
          <a:lstStyle>
            <a:lvl1pPr marL="0" indent="0" algn="l">
              <a:lnSpc>
                <a:spcPts val="2700"/>
              </a:lnSpc>
              <a:spcBef>
                <a:spcPts val="0"/>
              </a:spcBef>
              <a:buNone/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DC17C-3693-704F-A773-7BE864AA84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7999" y="6112584"/>
            <a:ext cx="3189843" cy="365125"/>
          </a:xfrm>
        </p:spPr>
        <p:txBody>
          <a:bodyPr/>
          <a:lstStyle>
            <a:lvl1pPr algn="l" rtl="0">
              <a:lnSpc>
                <a:spcPts val="2700"/>
              </a:lnSpc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1E71B52C-7A0F-2144-B101-A0604639E43B}" type="datetime1">
              <a:rPr lang="en-GB" smtClean="0"/>
              <a:pPr/>
              <a:t>26/10/2022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bg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929CF1-C537-8849-A639-02769B6FC3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3429000"/>
            <a:ext cx="3429000" cy="3429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F01E38-150C-254E-9878-AA259033874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763000" y="-7144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24183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image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5490" y="0"/>
            <a:ext cx="1134651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EA1CB0C-CDF8-2149-B664-957DB109E0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1000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EF2039-1FF5-FD48-8AC5-7133558D62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78728"/>
            <a:ext cx="457200" cy="50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C0AB14-71DD-D84C-98C8-6444358893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468544" y="342900"/>
            <a:ext cx="7708900" cy="65151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6567" y="909000"/>
            <a:ext cx="10440000" cy="5040000"/>
          </a:xfrm>
        </p:spPr>
        <p:txBody>
          <a:bodyPr anchor="ctr"/>
          <a:lstStyle>
            <a:lvl1pPr algn="l">
              <a:lnSpc>
                <a:spcPts val="4400"/>
              </a:lnSpc>
              <a:defRPr sz="55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40267819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logos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EF2039-1FF5-FD48-8AC5-7133558D62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78728"/>
            <a:ext cx="457200" cy="50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C0AB14-71DD-D84C-98C8-6444358893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468544" y="342900"/>
            <a:ext cx="7708900" cy="6515100"/>
          </a:xfrm>
          <a:prstGeom prst="rect">
            <a:avLst/>
          </a:prstGeom>
        </p:spPr>
      </p:pic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203DD217-CCD5-644F-96DF-1B468171F7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86C2F58-B0F0-4442-9C90-F001A64616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FB6FDAB-36CE-E043-AC63-8DE0A9E351A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9C27995-CBA5-404E-A541-C6739A9C9018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6567" y="909000"/>
            <a:ext cx="10440000" cy="5040000"/>
          </a:xfrm>
        </p:spPr>
        <p:txBody>
          <a:bodyPr anchor="ctr"/>
          <a:lstStyle>
            <a:lvl1pPr algn="l">
              <a:lnSpc>
                <a:spcPts val="4400"/>
              </a:lnSpc>
              <a:defRPr sz="55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5703094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EF2039-1FF5-FD48-8AC5-7133558D62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78728"/>
            <a:ext cx="457200" cy="50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8CDA2B8-48D4-A948-A5F1-EF69B6DC691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76725" y="469107"/>
            <a:ext cx="6438900" cy="61341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6567" y="909000"/>
            <a:ext cx="10440000" cy="5040000"/>
          </a:xfrm>
        </p:spPr>
        <p:txBody>
          <a:bodyPr anchor="ctr"/>
          <a:lstStyle>
            <a:lvl1pPr algn="l">
              <a:lnSpc>
                <a:spcPts val="4400"/>
              </a:lnSpc>
              <a:defRPr sz="55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11483124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logos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EF2039-1FF5-FD48-8AC5-7133558D62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78728"/>
            <a:ext cx="457200" cy="50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8CDA2B8-48D4-A948-A5F1-EF69B6DC691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76725" y="469107"/>
            <a:ext cx="6438900" cy="6134100"/>
          </a:xfrm>
          <a:prstGeom prst="rect">
            <a:avLst/>
          </a:prstGeom>
        </p:spPr>
      </p:pic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8628B51B-6D3A-C44F-A895-C6E65589E6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52EEA00-2DC9-1B4B-87A7-91A3AA16C6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FD2C4209-7B16-2C44-81B3-58E453120D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272249D-97FE-3A43-9EC2-E050991E3E74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6567" y="909000"/>
            <a:ext cx="10440000" cy="5040000"/>
          </a:xfrm>
        </p:spPr>
        <p:txBody>
          <a:bodyPr anchor="ctr"/>
          <a:lstStyle>
            <a:lvl1pPr algn="l">
              <a:lnSpc>
                <a:spcPts val="4400"/>
              </a:lnSpc>
              <a:defRPr sz="55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37851749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EF2039-1FF5-FD48-8AC5-7133558D62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78728"/>
            <a:ext cx="457200" cy="50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803495-9A5B-CB4D-AD99-46A6E141FD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81399" y="0"/>
            <a:ext cx="5943600" cy="6756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6567" y="909000"/>
            <a:ext cx="10440000" cy="5040000"/>
          </a:xfrm>
        </p:spPr>
        <p:txBody>
          <a:bodyPr anchor="ctr"/>
          <a:lstStyle>
            <a:lvl1pPr algn="l">
              <a:lnSpc>
                <a:spcPts val="4400"/>
              </a:lnSpc>
              <a:defRPr sz="55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39029723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logos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EF2039-1FF5-FD48-8AC5-7133558D62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78728"/>
            <a:ext cx="457200" cy="50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803495-9A5B-CB4D-AD99-46A6E141FD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81399" y="0"/>
            <a:ext cx="5943600" cy="6756400"/>
          </a:xfrm>
          <a:prstGeom prst="rect">
            <a:avLst/>
          </a:prstGeom>
        </p:spPr>
      </p:pic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7CE6B2EF-D06E-A54A-ADF5-DC3D39C327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9BBD365E-1E8E-F248-9FD9-33EF1D66E0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C75F2F79-54AF-794C-AB73-20853BF161B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F740E9E-17E6-F443-A2F8-64E3823DE259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6567" y="909000"/>
            <a:ext cx="10440000" cy="5040000"/>
          </a:xfrm>
        </p:spPr>
        <p:txBody>
          <a:bodyPr anchor="ctr"/>
          <a:lstStyle>
            <a:lvl1pPr algn="l">
              <a:lnSpc>
                <a:spcPts val="4400"/>
              </a:lnSpc>
              <a:defRPr sz="55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49036258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EF2039-1FF5-FD48-8AC5-7133558D62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78728"/>
            <a:ext cx="457200" cy="50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2C6539F-9DB5-5A49-945D-55140F9A73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938713" y="0"/>
            <a:ext cx="42291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6567" y="909000"/>
            <a:ext cx="10440000" cy="5040000"/>
          </a:xfrm>
        </p:spPr>
        <p:txBody>
          <a:bodyPr anchor="ctr"/>
          <a:lstStyle>
            <a:lvl1pPr algn="l">
              <a:lnSpc>
                <a:spcPts val="4400"/>
              </a:lnSpc>
              <a:defRPr sz="55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52838960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logos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C6539F-9DB5-5A49-945D-55140F9A73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38713" y="0"/>
            <a:ext cx="42291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B2D70B-CDE8-2140-8591-39015D2007C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98990" y="6178728"/>
            <a:ext cx="457200" cy="508000"/>
          </a:xfrm>
          <a:prstGeom prst="rect">
            <a:avLst/>
          </a:prstGeom>
        </p:spPr>
      </p:pic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65FC7C8-BB72-E349-99C1-BB6087A328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01EFC86-924A-774B-8894-A7063440D0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F94C80E7-E2C9-2049-B06F-3607597728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79C1312-31AF-E746-B1E1-7F279DF703A9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6567" y="909000"/>
            <a:ext cx="10440000" cy="5040000"/>
          </a:xfrm>
        </p:spPr>
        <p:txBody>
          <a:bodyPr anchor="ctr"/>
          <a:lstStyle>
            <a:lvl1pPr algn="l">
              <a:lnSpc>
                <a:spcPts val="4400"/>
              </a:lnSpc>
              <a:defRPr sz="55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33346687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4838E8-9D27-BF47-A0F6-144D6F4690B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65625" y="437357"/>
            <a:ext cx="6261100" cy="6197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08F935-2FD2-5041-9AEF-9231CB7F1B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98990" y="6178728"/>
            <a:ext cx="457200" cy="50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6567" y="909000"/>
            <a:ext cx="10440000" cy="5040000"/>
          </a:xfrm>
        </p:spPr>
        <p:txBody>
          <a:bodyPr anchor="ctr"/>
          <a:lstStyle>
            <a:lvl1pPr algn="l">
              <a:lnSpc>
                <a:spcPts val="4400"/>
              </a:lnSpc>
              <a:defRPr sz="5500" b="1" i="0" baseline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762638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Modular - purpl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999" y="1050131"/>
            <a:ext cx="7733025" cy="2060152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59F1D0-3E15-4C48-8249-D190B4B56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421856"/>
            <a:ext cx="7733025" cy="1143000"/>
          </a:xfrm>
        </p:spPr>
        <p:txBody>
          <a:bodyPr/>
          <a:lstStyle>
            <a:lvl1pPr marL="0" indent="0" algn="l">
              <a:lnSpc>
                <a:spcPts val="2700"/>
              </a:lnSpc>
              <a:spcBef>
                <a:spcPts val="0"/>
              </a:spcBef>
              <a:buNone/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DC17C-3693-704F-A773-7BE864AA84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7999" y="6112584"/>
            <a:ext cx="3189843" cy="365125"/>
          </a:xfrm>
        </p:spPr>
        <p:txBody>
          <a:bodyPr/>
          <a:lstStyle>
            <a:lvl1pPr algn="l" rtl="0">
              <a:lnSpc>
                <a:spcPts val="2700"/>
              </a:lnSpc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1E71B52C-7A0F-2144-B101-A0604639E43B}" type="datetime1">
              <a:rPr lang="en-GB" smtClean="0"/>
              <a:pPr/>
              <a:t>26/10/2022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bg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929CF1-C537-8849-A639-02769B6FC3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3429000"/>
            <a:ext cx="3429000" cy="342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EA8EFAF-3AD5-614A-ABA7-BA07EEB4207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762999" y="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8005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logos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4838E8-9D27-BF47-A0F6-144D6F4690B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65625" y="437357"/>
            <a:ext cx="6261100" cy="6197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D8E8501-8995-CD48-A65F-B593296CB34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98990" y="6178728"/>
            <a:ext cx="457200" cy="508000"/>
          </a:xfrm>
          <a:prstGeom prst="rect">
            <a:avLst/>
          </a:prstGeom>
        </p:spPr>
      </p:pic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94CC15CE-69E6-614B-A60D-7E31A14AEA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697AF1D8-B0BF-A846-90FD-9AEBE173F0B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CC369DE2-1BAA-0F43-89F0-CE274EA0C77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00FF947-5136-AD44-AB17-ECDF049F7D6C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6567" y="909000"/>
            <a:ext cx="10440000" cy="5040000"/>
          </a:xfrm>
        </p:spPr>
        <p:txBody>
          <a:bodyPr anchor="ctr"/>
          <a:lstStyle>
            <a:lvl1pPr algn="l">
              <a:lnSpc>
                <a:spcPts val="4400"/>
              </a:lnSpc>
              <a:defRPr sz="5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28890624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67DCBD6-A37E-8642-B9C6-133FCB4E01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78728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06650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B9EB91B-F0ED-457F-B346-1FBD5A4D07B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think-cell Slide" r:id="rId5" imgW="395" imgH="394" progId="TCLayout.ActiveDocument.1">
                  <p:embed/>
                </p:oleObj>
              </mc:Choice>
              <mc:Fallback>
                <p:oleObj name="think-cell Slide" r:id="rId5" imgW="395" imgH="394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B9EB91B-F0ED-457F-B346-1FBD5A4D07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DC8ABAE-BEDD-4A22-A2A6-E97F287BE84B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t" anchorCtr="0">
            <a:noAutofit/>
          </a:bodyPr>
          <a:lstStyle/>
          <a:p>
            <a:pPr marL="0" lvl="0" indent="0" algn="l"/>
            <a:endParaRPr lang="en-US" sz="2400" b="1" i="0" baseline="0" dirty="0" err="1">
              <a:latin typeface="Aharoni" panose="02010803020104030203" pitchFamily="2" charset="-79"/>
              <a:ea typeface="+mj-ea"/>
              <a:cs typeface="Aharoni" panose="02010803020104030203" pitchFamily="2" charset="-79"/>
              <a:sym typeface="Aharoni" panose="02010803020104030203" pitchFamily="2" charset="-79"/>
            </a:endParaRPr>
          </a:p>
        </p:txBody>
      </p:sp>
      <p:grpSp>
        <p:nvGrpSpPr>
          <p:cNvPr id="8" name="Group 7"/>
          <p:cNvGrpSpPr/>
          <p:nvPr/>
        </p:nvGrpSpPr>
        <p:grpSpPr bwMode="gray">
          <a:xfrm>
            <a:off x="12420545" y="0"/>
            <a:ext cx="284385" cy="5779689"/>
            <a:chOff x="12358552" y="0"/>
            <a:chExt cx="284385" cy="5779689"/>
          </a:xfrm>
        </p:grpSpPr>
        <p:sp>
          <p:nvSpPr>
            <p:cNvPr id="9" name="Rectangle 8"/>
            <p:cNvSpPr/>
            <p:nvPr/>
          </p:nvSpPr>
          <p:spPr bwMode="gray">
            <a:xfrm>
              <a:off x="12358552" y="0"/>
              <a:ext cx="284385" cy="284385"/>
            </a:xfrm>
            <a:prstGeom prst="rect">
              <a:avLst/>
            </a:prstGeom>
            <a:solidFill>
              <a:srgbClr val="34B2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 bwMode="gray">
            <a:xfrm>
              <a:off x="12358552" y="333902"/>
              <a:ext cx="284385" cy="284385"/>
            </a:xfrm>
            <a:prstGeom prst="rect">
              <a:avLst/>
            </a:prstGeom>
            <a:solidFill>
              <a:srgbClr val="3F57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 bwMode="gray">
            <a:xfrm>
              <a:off x="12358552" y="937408"/>
              <a:ext cx="284385" cy="284385"/>
            </a:xfrm>
            <a:prstGeom prst="rect">
              <a:avLst/>
            </a:prstGeom>
            <a:solidFill>
              <a:srgbClr val="FF53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 bwMode="gray">
            <a:xfrm>
              <a:off x="12358552" y="1271310"/>
              <a:ext cx="284385" cy="284385"/>
            </a:xfrm>
            <a:prstGeom prst="rect">
              <a:avLst/>
            </a:prstGeom>
            <a:solidFill>
              <a:srgbClr val="FE8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 bwMode="gray">
            <a:xfrm>
              <a:off x="12358552" y="1603218"/>
              <a:ext cx="284385" cy="284385"/>
            </a:xfrm>
            <a:prstGeom prst="rect">
              <a:avLst/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/>
          </p:nvSpPr>
          <p:spPr bwMode="gray">
            <a:xfrm>
              <a:off x="12358552" y="1937120"/>
              <a:ext cx="284385" cy="284385"/>
            </a:xfrm>
            <a:prstGeom prst="rect">
              <a:avLst/>
            </a:prstGeom>
            <a:solidFill>
              <a:srgbClr val="FFD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 bwMode="gray">
            <a:xfrm>
              <a:off x="12358552" y="2540626"/>
              <a:ext cx="284385" cy="284385"/>
            </a:xfrm>
            <a:prstGeom prst="rect">
              <a:avLst/>
            </a:prstGeom>
            <a:solidFill>
              <a:srgbClr val="2B3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 bwMode="gray">
            <a:xfrm>
              <a:off x="12358552" y="2874528"/>
              <a:ext cx="284385" cy="284385"/>
            </a:xfrm>
            <a:prstGeom prst="rect">
              <a:avLst/>
            </a:prstGeom>
            <a:solidFill>
              <a:srgbClr val="065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" name="Rectangle 20"/>
            <p:cNvSpPr/>
            <p:nvPr/>
          </p:nvSpPr>
          <p:spPr bwMode="gray">
            <a:xfrm>
              <a:off x="12358552" y="3206436"/>
              <a:ext cx="284385" cy="284385"/>
            </a:xfrm>
            <a:prstGeom prst="rect">
              <a:avLst/>
            </a:prstGeom>
            <a:solidFill>
              <a:srgbClr val="00C7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 bwMode="gray">
            <a:xfrm>
              <a:off x="12358552" y="3853100"/>
              <a:ext cx="284385" cy="284385"/>
            </a:xfrm>
            <a:prstGeom prst="rect">
              <a:avLst/>
            </a:prstGeom>
            <a:solidFill>
              <a:srgbClr val="0272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Rectangle 22"/>
            <p:cNvSpPr/>
            <p:nvPr/>
          </p:nvSpPr>
          <p:spPr bwMode="gray">
            <a:xfrm>
              <a:off x="12358552" y="4187002"/>
              <a:ext cx="284385" cy="284385"/>
            </a:xfrm>
            <a:prstGeom prst="rect">
              <a:avLst/>
            </a:prstGeom>
            <a:solidFill>
              <a:srgbClr val="43B0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 bwMode="gray">
            <a:xfrm>
              <a:off x="12358552" y="4518910"/>
              <a:ext cx="284385" cy="284385"/>
            </a:xfrm>
            <a:prstGeom prst="rect">
              <a:avLst/>
            </a:prstGeom>
            <a:solidFill>
              <a:srgbClr val="93C9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/>
            <p:nvPr/>
          </p:nvSpPr>
          <p:spPr bwMode="gray">
            <a:xfrm>
              <a:off x="12358552" y="5163396"/>
              <a:ext cx="284385" cy="28438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Rectangle 25"/>
            <p:cNvSpPr/>
            <p:nvPr/>
          </p:nvSpPr>
          <p:spPr bwMode="gray">
            <a:xfrm>
              <a:off x="12358552" y="5495304"/>
              <a:ext cx="284385" cy="2843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1" name="Rectangle 58">
            <a:extLst>
              <a:ext uri="{FF2B5EF4-FFF2-40B4-BE49-F238E27FC236}">
                <a16:creationId xmlns:a16="http://schemas.microsoft.com/office/drawing/2014/main" id="{98B8C480-547E-48B3-9AE2-3D6145071253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11615748" y="6484692"/>
            <a:ext cx="576252" cy="177800"/>
          </a:xfrm>
          <a:prstGeom prst="rect">
            <a:avLst/>
          </a:prstGeom>
          <a:solidFill>
            <a:srgbClr val="0076B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3A42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D04B3E9E-C7CD-4EEF-9F29-BDB365F94040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11615748" y="6484692"/>
            <a:ext cx="401164" cy="177800"/>
          </a:xfrm>
          <a:prstGeom prst="rect">
            <a:avLst/>
          </a:prstGeom>
          <a:solidFill>
            <a:srgbClr val="0076B9"/>
          </a:solidFill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B357454-6048-4B00-8B36-47373309DE07}"/>
              </a:ext>
            </a:extLst>
          </p:cNvPr>
          <p:cNvCxnSpPr>
            <a:cxnSpLocks/>
          </p:cNvCxnSpPr>
          <p:nvPr userDrawn="1"/>
        </p:nvCxnSpPr>
        <p:spPr>
          <a:xfrm>
            <a:off x="-17644" y="6316295"/>
            <a:ext cx="12207240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itle 1">
            <a:extLst>
              <a:ext uri="{FF2B5EF4-FFF2-40B4-BE49-F238E27FC236}">
                <a16:creationId xmlns:a16="http://schemas.microsoft.com/office/drawing/2014/main" id="{2C855E5C-A611-49F7-9F1D-02AF8A5283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"/>
            <a:ext cx="12192000" cy="457200"/>
          </a:xfrm>
          <a:prstGeom prst="rect">
            <a:avLst/>
          </a:prstGeom>
          <a:solidFill>
            <a:srgbClr val="973475"/>
          </a:solidFill>
        </p:spPr>
        <p:txBody>
          <a:bodyPr lIns="137160" anchor="ctr" anchorCtr="0"/>
          <a:lstStyle>
            <a:lvl1pPr>
              <a:defRPr sz="2400" b="1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defRPr>
            </a:lvl1pPr>
          </a:lstStyle>
          <a:p>
            <a:r>
              <a:rPr lang="en-US" dirty="0"/>
              <a:t>Headlines Are 28pt Arial Bold Title Case</a:t>
            </a:r>
          </a:p>
        </p:txBody>
      </p:sp>
      <p:sp>
        <p:nvSpPr>
          <p:cNvPr id="37" name="Text Placeholder 11">
            <a:extLst>
              <a:ext uri="{FF2B5EF4-FFF2-40B4-BE49-F238E27FC236}">
                <a16:creationId xmlns:a16="http://schemas.microsoft.com/office/drawing/2014/main" id="{90A8CAED-825A-4928-92D9-364EBAFC5C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938" y="457201"/>
            <a:ext cx="12006072" cy="3657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1" i="1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Space for key takeouts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240A5A13-1F11-4BBA-ACFA-8A8C5FFAD6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7716" b="10497"/>
          <a:stretch/>
        </p:blipFill>
        <p:spPr>
          <a:xfrm>
            <a:off x="10086109" y="6325531"/>
            <a:ext cx="1599826" cy="537077"/>
          </a:xfrm>
          <a:prstGeom prst="rect">
            <a:avLst/>
          </a:prstGeom>
        </p:spPr>
      </p:pic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950978E1-0D0B-4637-9F21-58A7D40C9E9B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11635703" y="6496106"/>
            <a:ext cx="3530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900" b="1" smtClean="0">
                <a:solidFill>
                  <a:schemeClr val="bg1"/>
                </a:solidFill>
              </a:rPr>
              <a:t>‹#›</a:t>
            </a:fld>
            <a:endParaRPr lang="en-US" sz="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2283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Modular - pi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999" y="1050131"/>
            <a:ext cx="7733025" cy="2060152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59F1D0-3E15-4C48-8249-D190B4B56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421856"/>
            <a:ext cx="7733025" cy="1143000"/>
          </a:xfrm>
        </p:spPr>
        <p:txBody>
          <a:bodyPr/>
          <a:lstStyle>
            <a:lvl1pPr marL="0" indent="0" algn="l">
              <a:lnSpc>
                <a:spcPts val="2700"/>
              </a:lnSpc>
              <a:spcBef>
                <a:spcPts val="0"/>
              </a:spcBef>
              <a:buNone/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DC17C-3693-704F-A773-7BE864AA84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7999" y="6112584"/>
            <a:ext cx="3189843" cy="365125"/>
          </a:xfrm>
        </p:spPr>
        <p:txBody>
          <a:bodyPr/>
          <a:lstStyle>
            <a:lvl1pPr algn="l" rtl="0">
              <a:lnSpc>
                <a:spcPts val="2700"/>
              </a:lnSpc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1E71B52C-7A0F-2144-B101-A0604639E43B}" type="datetime1">
              <a:rPr lang="en-GB" smtClean="0"/>
              <a:pPr/>
              <a:t>26/10/2022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bg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929CF1-C537-8849-A639-02769B6FC3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3429000"/>
            <a:ext cx="3429000" cy="342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2A50048-9816-104D-9FD9-3DE3D4D17F7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762999" y="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044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Modular - red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999" y="1050131"/>
            <a:ext cx="7733025" cy="2060152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59F1D0-3E15-4C48-8249-D190B4B56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421856"/>
            <a:ext cx="7733025" cy="1143000"/>
          </a:xfrm>
        </p:spPr>
        <p:txBody>
          <a:bodyPr/>
          <a:lstStyle>
            <a:lvl1pPr marL="0" indent="0" algn="l">
              <a:lnSpc>
                <a:spcPts val="2700"/>
              </a:lnSpc>
              <a:spcBef>
                <a:spcPts val="0"/>
              </a:spcBef>
              <a:buNone/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DC17C-3693-704F-A773-7BE864AA84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7999" y="6112584"/>
            <a:ext cx="3189843" cy="365125"/>
          </a:xfrm>
        </p:spPr>
        <p:txBody>
          <a:bodyPr/>
          <a:lstStyle>
            <a:lvl1pPr algn="l" rtl="0">
              <a:lnSpc>
                <a:spcPts val="2700"/>
              </a:lnSpc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1E71B52C-7A0F-2144-B101-A0604639E43B}" type="datetime1">
              <a:rPr lang="en-GB" smtClean="0"/>
              <a:pPr/>
              <a:t>26/10/2022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bg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929CF1-C537-8849-A639-02769B6FC3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3429000"/>
            <a:ext cx="3429000" cy="3429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338F785-C700-AE44-B8B8-DC402E65D31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763000" y="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345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Modular - yellow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999" y="1050131"/>
            <a:ext cx="7733025" cy="2060152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59F1D0-3E15-4C48-8249-D190B4B56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421856"/>
            <a:ext cx="7733025" cy="1143000"/>
          </a:xfrm>
        </p:spPr>
        <p:txBody>
          <a:bodyPr/>
          <a:lstStyle>
            <a:lvl1pPr marL="0" indent="0" algn="l">
              <a:lnSpc>
                <a:spcPts val="2700"/>
              </a:lnSpc>
              <a:spcBef>
                <a:spcPts val="0"/>
              </a:spcBef>
              <a:buNone/>
              <a:defRPr sz="2500" b="1" i="0">
                <a:solidFill>
                  <a:schemeClr val="tx2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DC17C-3693-704F-A773-7BE864AA84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7999" y="6112584"/>
            <a:ext cx="3189843" cy="365125"/>
          </a:xfrm>
        </p:spPr>
        <p:txBody>
          <a:bodyPr/>
          <a:lstStyle>
            <a:lvl1pPr algn="l" rtl="0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1E71B52C-7A0F-2144-B101-A0604639E43B}" type="datetime1">
              <a:rPr lang="en-GB" smtClean="0"/>
              <a:pPr/>
              <a:t>26/10/2022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tx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929CF1-C537-8849-A639-02769B6FC3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3429000"/>
            <a:ext cx="3429000" cy="3429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53651D9-E3BD-4F4D-BE19-FBB663DA3E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763000" y="-7144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599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one line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9540000" cy="702130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309020"/>
            <a:ext cx="9540000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004D0C-61C2-094D-90D7-5C09C5DA1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293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wo lines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8298000" cy="12621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863458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004D0C-61C2-094D-90D7-5C09C5DA1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786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hree lines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76975"/>
            <a:ext cx="8298000" cy="18336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3429000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004D0C-61C2-094D-90D7-5C09C5DA1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2791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ection - one line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9540000" cy="702130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309020"/>
            <a:ext cx="9540000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C71CD9C-71AE-914E-BB82-8A0CD52ACF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564FB9A5-F4C7-384C-97D3-8471C50F80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91807A5-5B1F-1049-8C56-C8C9901E0D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8BF46FA4-C557-D643-9876-C4530B998AF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FAF3FC-397F-1741-93D0-4599F02974A2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004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Two lin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999" y="1180575"/>
            <a:ext cx="9540000" cy="1368000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59F1D0-3E15-4C48-8249-D190B4B56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2856437"/>
            <a:ext cx="9539999" cy="1655762"/>
          </a:xfrm>
        </p:spPr>
        <p:txBody>
          <a:bodyPr/>
          <a:lstStyle>
            <a:lvl1pPr marL="0" indent="0" algn="l">
              <a:lnSpc>
                <a:spcPts val="2700"/>
              </a:lnSpc>
              <a:spcBef>
                <a:spcPts val="0"/>
              </a:spcBef>
              <a:buNone/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DC17C-3693-704F-A773-7BE864AA84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46828" y="6112584"/>
            <a:ext cx="3189843" cy="365125"/>
          </a:xfrm>
        </p:spPr>
        <p:txBody>
          <a:bodyPr/>
          <a:lstStyle>
            <a:lvl1pPr algn="r" rtl="0">
              <a:lnSpc>
                <a:spcPts val="2700"/>
              </a:lnSpc>
              <a:defRPr sz="1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DF78D80D-082A-084C-82F5-F9DE1217754C}" type="datetime1">
              <a:rPr lang="en-GB" smtClean="0"/>
              <a:pPr/>
              <a:t>26/10/2022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2500F9-BAB1-1145-94B0-0A7A2F0DC7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8113" y="5052672"/>
            <a:ext cx="1219200" cy="134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1561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ection - two lines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8298000" cy="12621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863458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B2B94A-67C1-1F44-ABB4-044A28B94C2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2AE2CFE6-DE5E-EE49-B38B-566501521F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C3A9AF95-9B3C-784D-86E0-4B690349A4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4D2FD94-5278-6046-9A4F-66303EA5941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2649795-241A-9F42-B17B-5389FCA0FEE7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66086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ection - three lines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76975"/>
            <a:ext cx="8298000" cy="18336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3429000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C39886-7C82-F040-A70E-350D7EC015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10E9C7D6-40F2-7F41-9627-7B80AEF4064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9877B4F-3D2D-574B-84C6-29CA9CC62C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96284041-1AAA-364D-A74B-019C2BE37D1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AEEFBD1-3D8D-2049-9678-B59A0F9EDA8E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8564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one line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9540000" cy="702130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309020"/>
            <a:ext cx="9540000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004D0C-61C2-094D-90D7-5C09C5DA1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7468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wo lines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8298000" cy="12621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863458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004D0C-61C2-094D-90D7-5C09C5DA1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8542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hree lines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76975"/>
            <a:ext cx="8298000" cy="18336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3429000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004D0C-61C2-094D-90D7-5C09C5DA1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463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ection - one line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9540000" cy="702130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309020"/>
            <a:ext cx="9540000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C6D531-F2EF-7045-BED7-2746E915188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16457449-A26E-7341-98AB-918F1A5491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CBA8DCD1-B8EE-1847-84AC-5CD43C60BC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F847DC53-952E-B042-8F89-A1075182827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DE8E337-B727-2D47-9AD8-446E0F9ACB2C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0533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ection - two lines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8298000" cy="12621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863458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040E4C-268C-4D4B-A392-2919A3AE65E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EA661E9-0A0B-6B4B-BCEA-B392FAD5FB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F891126A-1E6F-7B4D-9896-BD06E63FA6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C75F598D-A4B1-B444-8EAD-F7E0B041F98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A086718-B9DF-F64D-B9F6-E790EB55F644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66533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ection - three lines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76975"/>
            <a:ext cx="8298000" cy="18336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3429000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56EFDB-2432-6740-B5BA-29AE4B29309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1E6B3005-A37F-CD4A-A06F-499247AD86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7C19B90C-5289-394E-9854-42D11C96FA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31164FE-FD26-A74D-956C-53130BF101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BD0A2D2-461F-324F-A487-A85A3CAF89CC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02617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one line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9540000" cy="702130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309020"/>
            <a:ext cx="9540000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004D0C-61C2-094D-90D7-5C09C5DA1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8369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wo lines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8298000" cy="12621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863458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004D0C-61C2-094D-90D7-5C09C5DA1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331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Three lin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999" y="1180574"/>
            <a:ext cx="9540000" cy="1924575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59F1D0-3E15-4C48-8249-D190B4B56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409949"/>
            <a:ext cx="9539999" cy="1083199"/>
          </a:xfrm>
        </p:spPr>
        <p:txBody>
          <a:bodyPr/>
          <a:lstStyle>
            <a:lvl1pPr marL="0" indent="0" algn="l">
              <a:lnSpc>
                <a:spcPts val="2700"/>
              </a:lnSpc>
              <a:spcBef>
                <a:spcPts val="0"/>
              </a:spcBef>
              <a:buNone/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DC17C-3693-704F-A773-7BE864AA84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46828" y="6112584"/>
            <a:ext cx="3189843" cy="365125"/>
          </a:xfrm>
        </p:spPr>
        <p:txBody>
          <a:bodyPr/>
          <a:lstStyle>
            <a:lvl1pPr algn="r" rtl="0">
              <a:lnSpc>
                <a:spcPts val="2700"/>
              </a:lnSpc>
              <a:defRPr sz="1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F3966D2-901F-794E-8957-8D2C05A255C0}" type="datetime1">
              <a:rPr lang="en-GB" smtClean="0"/>
              <a:pPr/>
              <a:t>26/10/2022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2500F9-BAB1-1145-94B0-0A7A2F0DC7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8113" y="5052672"/>
            <a:ext cx="1219200" cy="134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617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hree lines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76975"/>
            <a:ext cx="8298000" cy="18336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3429000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004D0C-61C2-094D-90D7-5C09C5DA1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3141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ection - one line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9540000" cy="702130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309020"/>
            <a:ext cx="9540000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26EAA2-5E30-5142-9639-066B1B5815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CEDF1A62-6DD1-0442-A9C0-01A59AB439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82ADEDDE-C16C-5347-BB24-8CECBF0CCA4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16686F11-E467-D540-82F5-472EB995A21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FF777A5-20AF-9A45-80DD-176068C4DA8A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82088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ection - two lines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8298000" cy="12621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863458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DACCFB-46D0-5248-8F1C-4B6A398808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7E1D015A-2519-2842-8046-10FA6023A6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7C1CEA1E-3C08-B647-8971-5621A444014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5641E01F-79EB-ED4A-A565-9D83E133D6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4B9A8E6-7159-6247-868D-32792B25F0BC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97073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ection - three lines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76975"/>
            <a:ext cx="8298000" cy="18336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3429000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E16511-B3BA-7C42-AB24-CE27438172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4FC3073-6BE9-5546-A0A6-0D5803B9FD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41889483-B014-D04E-ADD1-FCE69450C5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527FB01-2EC9-6B44-B01E-8808985B61C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701FA40-74DF-4B4A-83CE-37C25DCAB9EA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11040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one line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9540000" cy="702130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309020"/>
            <a:ext cx="9540000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004D0C-61C2-094D-90D7-5C09C5DA1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1725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wo lines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8298000" cy="12621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863458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004D0C-61C2-094D-90D7-5C09C5DA1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2687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hree lines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76975"/>
            <a:ext cx="8298000" cy="18336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3429000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004D0C-61C2-094D-90D7-5C09C5DA1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7200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ection - one line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9540000" cy="702130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309020"/>
            <a:ext cx="9540000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697F5E-B8A3-0F4D-BCD9-778846B3324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82B137B-68EB-154B-974B-D84C1A7EF3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2C9506A8-A2EC-1142-B1F7-CEB2CCDF067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375FFBB-90B0-004F-9C3F-508E6F98A24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D59D43-CCFA-7F47-96D1-B137759F41AA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87649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ection - two lines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8298000" cy="12621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863458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5C639D-D9E1-C24B-B8AC-39E77D5C04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3C283CB2-9002-5241-97D5-38524923A7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47CD399-373C-A849-B08F-393D1EEE59D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9977B3EC-6BEF-7447-9085-A2E587A67C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D24FD27-701C-5B46-987D-7C5DB93F4C12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16078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ection - three lines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76975"/>
            <a:ext cx="8298000" cy="18336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3429000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26B810-18FE-054F-8E0E-9C6A8B52088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5E6570D-E7BE-614E-8683-9BC884671F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2FDE3208-FBF6-054D-A376-27A7202CB9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FD8AFC3D-1910-7947-B5DC-890858735BF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AB33C97-6600-0248-A96D-7D57FD43FB8E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3364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artner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3D9B55E-8651-F141-A618-3E5F77DA1D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30200" y="5043275"/>
            <a:ext cx="1306800" cy="1346400"/>
          </a:xfrm>
        </p:spPr>
        <p:txBody>
          <a:bodyPr lIns="108000" rIns="108000" anchor="ctr"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999" y="1180574"/>
            <a:ext cx="9540000" cy="1924575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59F1D0-3E15-4C48-8249-D190B4B56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409949"/>
            <a:ext cx="9539999" cy="1083199"/>
          </a:xfrm>
        </p:spPr>
        <p:txBody>
          <a:bodyPr/>
          <a:lstStyle>
            <a:lvl1pPr marL="0" indent="0" algn="l">
              <a:lnSpc>
                <a:spcPts val="2700"/>
              </a:lnSpc>
              <a:spcBef>
                <a:spcPts val="0"/>
              </a:spcBef>
              <a:buNone/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DC17C-3693-704F-A773-7BE864AA84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46828" y="6112584"/>
            <a:ext cx="3189843" cy="365125"/>
          </a:xfrm>
        </p:spPr>
        <p:txBody>
          <a:bodyPr/>
          <a:lstStyle>
            <a:lvl1pPr algn="r" rtl="0">
              <a:lnSpc>
                <a:spcPts val="2700"/>
              </a:lnSpc>
              <a:defRPr sz="1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329809DA-6A95-D34E-9332-858797DD633B}" type="datetime1">
              <a:rPr lang="en-GB" smtClean="0"/>
              <a:pPr/>
              <a:t>26/10/2022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2500F9-BAB1-1145-94B0-0A7A2F0DC7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8113" y="5052672"/>
            <a:ext cx="1219200" cy="13462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ABFCD54-995A-2B48-A6E3-4F136051026F}"/>
              </a:ext>
            </a:extLst>
          </p:cNvPr>
          <p:cNvCxnSpPr/>
          <p:nvPr userDrawn="1"/>
        </p:nvCxnSpPr>
        <p:spPr>
          <a:xfrm>
            <a:off x="2155825" y="5038725"/>
            <a:ext cx="0" cy="136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239682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one line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9540000" cy="702130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309020"/>
            <a:ext cx="9540000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004D0C-61C2-094D-90D7-5C09C5DA1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4961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wo lines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8298000" cy="12621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863458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004D0C-61C2-094D-90D7-5C09C5DA1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1814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- three lines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76975"/>
            <a:ext cx="8298000" cy="18336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3429000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004D0C-61C2-094D-90D7-5C09C5DA1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69764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ection - one line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9540000" cy="702130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309020"/>
            <a:ext cx="9540000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A29BE7-7483-7C48-B4FA-3F4A330A03F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22D74214-13C2-9144-8535-00698F0A7B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7B6E58AB-D916-7147-858A-92CBCF38EC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30F3A500-9669-8A4B-9D7F-B5EC6679D49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8039B8F-913C-2A49-AFAE-BE3A4487B4AB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78943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ection - two lines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85139"/>
            <a:ext cx="8298000" cy="12621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2863458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504369-B9CA-5F42-85D2-535A53EB20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87457B30-187A-4749-9409-C5C66E20C0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C6C4ED85-F5ED-154C-8627-64706F9BDF6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1E44B284-3079-9141-9808-01A23077D0A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2098E26-325D-3143-A9E7-1D35DE537FFA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54848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ection - three lines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99" y="1276975"/>
            <a:ext cx="8298000" cy="1833618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DF486-6287-2449-9F17-D507B95F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99" y="334737"/>
            <a:ext cx="8338410" cy="576916"/>
          </a:xfrm>
        </p:spPr>
        <p:txBody>
          <a:bodyPr anchor="b"/>
          <a:lstStyle>
            <a:lvl1pPr marL="0" indent="0">
              <a:lnSpc>
                <a:spcPts val="4400"/>
              </a:lnSpc>
              <a:spcBef>
                <a:spcPts val="0"/>
              </a:spcBef>
              <a:buNone/>
              <a:defRPr sz="40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7999" y="3429000"/>
            <a:ext cx="8297999" cy="823912"/>
          </a:xfrm>
        </p:spPr>
        <p:txBody>
          <a:bodyPr anchor="t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5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50A258-BE6C-FC45-8F02-7BBD560EE9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7CD39A0E-8278-A644-BD72-CDCE7E6DF1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917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CC333B93-0AA0-AF41-9E16-CE92FDCE1A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551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F6D960B9-2543-9A4B-9313-B1ECC4BEE76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71855" y="6175350"/>
            <a:ext cx="523869" cy="514400"/>
          </a:xfrm>
        </p:spPr>
        <p:txBody>
          <a:bodyPr lIns="72000" rIns="72000" anchor="ctr"/>
          <a:lstStyle>
            <a:lvl1pPr marL="0" indent="0" algn="ctr">
              <a:buNone/>
              <a:defRPr sz="600"/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419F80E-E271-C041-8A6F-BD3F8FFDAA0F}"/>
              </a:ext>
            </a:extLst>
          </p:cNvPr>
          <p:cNvCxnSpPr/>
          <p:nvPr userDrawn="1"/>
        </p:nvCxnSpPr>
        <p:spPr>
          <a:xfrm>
            <a:off x="860425" y="6178550"/>
            <a:ext cx="0" cy="5112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974805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idebar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2D84E-48D4-224B-97D4-2B5B7C00E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37"/>
            <a:ext cx="10584000" cy="900000"/>
          </a:xfrm>
        </p:spPr>
        <p:txBody>
          <a:bodyPr anchor="t"/>
          <a:lstStyle>
            <a:lvl1pPr>
              <a:lnSpc>
                <a:spcPts val="2700"/>
              </a:lnSpc>
              <a:defRPr sz="2500" b="1" i="0"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55C7F-93C3-0045-AFB3-F3E3A2622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479" y="6461125"/>
            <a:ext cx="477157" cy="2533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FBDCB8F0-2F26-1249-A4B5-3790032CEB1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1198800" y="6462425"/>
            <a:ext cx="4668523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48639DB-5982-7D42-B7EC-486773FD6C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73097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8298000" cy="611297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rgbClr val="00B2FF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578798"/>
            <a:ext cx="8297999" cy="4377502"/>
          </a:xfrm>
        </p:spPr>
        <p:txBody>
          <a:bodyPr anchor="t"/>
          <a:lstStyle>
            <a:lvl1pPr marL="360000" indent="-360000">
              <a:lnSpc>
                <a:spcPts val="4000"/>
              </a:lnSpc>
              <a:spcBef>
                <a:spcPts val="0"/>
              </a:spcBef>
              <a:buFont typeface="+mj-lt"/>
              <a:buAutoNum type="arabicPeriod"/>
              <a:defRPr sz="21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6BDCE68-997D-ED46-9292-5131270AE88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07761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106456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D9F3EB7-C5AC-E041-BAFE-6D4EBC43BA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964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4AE0A8-07D0-ED45-A637-99F84A3626D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2998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s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32A42C-9C8F-8847-9012-66EF0CF363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98800" y="1727200"/>
            <a:ext cx="5173163" cy="4229100"/>
          </a:xfrm>
        </p:spPr>
        <p:txBody>
          <a:bodyPr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1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2pPr>
            <a:lvl3pPr marL="144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3pPr>
            <a:lvl4pPr marL="144000" indent="0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4pPr>
            <a:lvl5pPr marL="288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106456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01D0634-D2AC-B149-809D-D8F54B4FB4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96400" y="1727200"/>
            <a:ext cx="5148000" cy="4229100"/>
          </a:xfrm>
        </p:spPr>
        <p:txBody>
          <a:bodyPr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1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2pPr>
            <a:lvl3pPr marL="285750" indent="-285750">
              <a:lnSpc>
                <a:spcPts val="1800"/>
              </a:lnSpc>
              <a:spcBef>
                <a:spcPts val="0"/>
              </a:spcBef>
              <a:buNone/>
              <a:defRPr lang="en-GB" sz="1600" b="0" i="0" kern="1200" dirty="0" smtClean="0">
                <a:solidFill>
                  <a:schemeClr val="tx1"/>
                </a:solidFill>
                <a:latin typeface="Unilever Shilling" panose="020B0502020202020204" pitchFamily="34" charset="77"/>
                <a:ea typeface="+mn-ea"/>
                <a:cs typeface="Unilever Shilling" panose="020B0502020202020204" pitchFamily="34" charset="77"/>
              </a:defRPr>
            </a:lvl3pPr>
            <a:lvl4pPr marL="144000" indent="0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4pPr>
            <a:lvl5pPr marL="288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4D6C72-E1EF-EE48-BED2-ABD12FA1AE7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39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3 Partner log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3D9B55E-8651-F141-A618-3E5F77DA1D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30200" y="5043275"/>
            <a:ext cx="1306800" cy="1346400"/>
          </a:xfrm>
        </p:spPr>
        <p:txBody>
          <a:bodyPr lIns="108000" rIns="108000" anchor="ctr"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999" y="1180574"/>
            <a:ext cx="9540000" cy="1924575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59F1D0-3E15-4C48-8249-D190B4B56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409949"/>
            <a:ext cx="9539999" cy="1083199"/>
          </a:xfrm>
        </p:spPr>
        <p:txBody>
          <a:bodyPr/>
          <a:lstStyle>
            <a:lvl1pPr marL="0" indent="0" algn="l">
              <a:lnSpc>
                <a:spcPts val="2700"/>
              </a:lnSpc>
              <a:spcBef>
                <a:spcPts val="0"/>
              </a:spcBef>
              <a:buNone/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DC17C-3693-704F-A773-7BE864AA84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46828" y="6112584"/>
            <a:ext cx="3189843" cy="365125"/>
          </a:xfrm>
        </p:spPr>
        <p:txBody>
          <a:bodyPr/>
          <a:lstStyle>
            <a:lvl1pPr algn="r" rtl="0">
              <a:lnSpc>
                <a:spcPts val="2700"/>
              </a:lnSpc>
              <a:defRPr sz="1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35B7BF78-07D8-174B-B073-3CA9BAC26323}" type="datetime1">
              <a:rPr lang="en-GB" smtClean="0"/>
              <a:pPr/>
              <a:t>26/10/2022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2500F9-BAB1-1145-94B0-0A7A2F0DC7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8113" y="5052672"/>
            <a:ext cx="1219200" cy="13462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ABFCD54-995A-2B48-A6E3-4F136051026F}"/>
              </a:ext>
            </a:extLst>
          </p:cNvPr>
          <p:cNvCxnSpPr/>
          <p:nvPr userDrawn="1"/>
        </p:nvCxnSpPr>
        <p:spPr>
          <a:xfrm>
            <a:off x="2155825" y="5038725"/>
            <a:ext cx="0" cy="136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03B79788-5807-004A-BA78-C1E4D41EF7F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940175" y="5043275"/>
            <a:ext cx="1306800" cy="1346400"/>
          </a:xfrm>
        </p:spPr>
        <p:txBody>
          <a:bodyPr lIns="108000" rIns="108000" anchor="ctr"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601DCA2-E1F9-9743-9478-3E570046E1B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50150" y="5043275"/>
            <a:ext cx="1306800" cy="1346400"/>
          </a:xfrm>
        </p:spPr>
        <p:txBody>
          <a:bodyPr lIns="108000" rIns="108000" anchor="ctr"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2594662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 bullets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709DE44-4ABC-2A44-B225-D0687425CA72}"/>
              </a:ext>
            </a:extLst>
          </p:cNvPr>
          <p:cNvSpPr/>
          <p:nvPr userDrawn="1"/>
        </p:nvSpPr>
        <p:spPr>
          <a:xfrm>
            <a:off x="6705600" y="0"/>
            <a:ext cx="5486400" cy="6858000"/>
          </a:xfrm>
          <a:prstGeom prst="rect">
            <a:avLst/>
          </a:prstGeom>
          <a:solidFill>
            <a:srgbClr val="EFF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8A58FEC2-C2C6-084E-B927-09011E21FC46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7077600" y="288000"/>
            <a:ext cx="4770000" cy="5670000"/>
          </a:xfrm>
          <a:solidFill>
            <a:srgbClr val="EFF9F8"/>
          </a:solidFill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chart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42C173-F137-9D4E-8D80-97CF06D04C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732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6216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bullets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709DE44-4ABC-2A44-B225-D0687425CA72}"/>
              </a:ext>
            </a:extLst>
          </p:cNvPr>
          <p:cNvSpPr/>
          <p:nvPr userDrawn="1"/>
        </p:nvSpPr>
        <p:spPr>
          <a:xfrm>
            <a:off x="6705600" y="0"/>
            <a:ext cx="5486400" cy="6858000"/>
          </a:xfrm>
          <a:prstGeom prst="rect">
            <a:avLst/>
          </a:prstGeom>
          <a:solidFill>
            <a:srgbClr val="EFF9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8A58FEC2-C2C6-084E-B927-09011E21FC46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7077600" y="288000"/>
            <a:ext cx="4770000" cy="5670000"/>
          </a:xfrm>
          <a:solidFill>
            <a:srgbClr val="EFF9F8"/>
          </a:solidFill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32A42C-9C8F-8847-9012-66EF0CF363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98563" y="1727200"/>
            <a:ext cx="5148000" cy="4229100"/>
          </a:xfrm>
        </p:spPr>
        <p:txBody>
          <a:bodyPr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1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2pPr>
            <a:lvl3pPr marL="144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3pPr>
            <a:lvl4pPr marL="144000" indent="0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4pPr>
            <a:lvl5pPr marL="288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7763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42C173-F137-9D4E-8D80-97CF06D04C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20327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05600" y="0"/>
            <a:ext cx="54864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DC0C47-D62A-E54C-BA27-771891315E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59264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0110" y="3429000"/>
            <a:ext cx="54864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05600" y="0"/>
            <a:ext cx="54864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BDCDB36-4AFB-8F4A-BCDA-84B9D79903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7449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5600" y="3429000"/>
            <a:ext cx="54864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06800" y="0"/>
            <a:ext cx="27432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22F912AD-F964-0F41-B51E-68F9123832C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48800" y="0"/>
            <a:ext cx="27432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958E263-E28F-5C47-9760-AC9B3D0A58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4238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4394" y="0"/>
            <a:ext cx="11327606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E5A6C6-C860-F144-94D9-9816E434E0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94422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ig images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4000" y="0"/>
            <a:ext cx="56664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50708BE0-CEAD-E04F-AEF9-B5926144AA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25600" y="0"/>
            <a:ext cx="56664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BD2B5A5-E577-8245-9C62-6DF3EB6007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6299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ig images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4000" y="0"/>
            <a:ext cx="5666400" cy="34308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50708BE0-CEAD-E04F-AEF9-B5926144AA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30400" y="0"/>
            <a:ext cx="56664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7A1995AE-37E0-564F-84E7-267557E55A1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64000" y="3427200"/>
            <a:ext cx="5666400" cy="34308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48F5BB8-ECBC-F345-8137-E55DFC3C7BD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361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image - turq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4000" y="0"/>
            <a:ext cx="113280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384DCB-3524-6742-AE07-2040DF90286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84760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idebar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2D84E-48D4-224B-97D4-2B5B7C00E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37"/>
            <a:ext cx="10584000" cy="900000"/>
          </a:xfrm>
        </p:spPr>
        <p:txBody>
          <a:bodyPr anchor="t"/>
          <a:lstStyle>
            <a:lvl1pPr>
              <a:lnSpc>
                <a:spcPts val="2700"/>
              </a:lnSpc>
              <a:defRPr sz="2500" b="1" i="0"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55C7F-93C3-0045-AFB3-F3E3A2622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479" y="6461125"/>
            <a:ext cx="477157" cy="2533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FBDCB8F0-2F26-1249-A4B5-3790032CEB1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1198800" y="6462425"/>
            <a:ext cx="4668523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0D2B94-2A86-0348-9285-C937D470A2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028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Modular - turq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999" y="1050131"/>
            <a:ext cx="7733025" cy="2060152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59F1D0-3E15-4C48-8249-D190B4B56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421856"/>
            <a:ext cx="7733025" cy="1143000"/>
          </a:xfrm>
        </p:spPr>
        <p:txBody>
          <a:bodyPr/>
          <a:lstStyle>
            <a:lvl1pPr marL="0" indent="0" algn="l">
              <a:lnSpc>
                <a:spcPts val="2700"/>
              </a:lnSpc>
              <a:spcBef>
                <a:spcPts val="0"/>
              </a:spcBef>
              <a:buNone/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DC17C-3693-704F-A773-7BE864AA84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7999" y="6112584"/>
            <a:ext cx="3189843" cy="365125"/>
          </a:xfrm>
        </p:spPr>
        <p:txBody>
          <a:bodyPr/>
          <a:lstStyle>
            <a:lvl1pPr algn="l" rtl="0">
              <a:lnSpc>
                <a:spcPts val="2700"/>
              </a:lnSpc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1E71B52C-7A0F-2144-B101-A0604639E43B}" type="datetime1">
              <a:rPr lang="en-GB" smtClean="0"/>
              <a:pPr/>
              <a:t>26/10/2022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bg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929CF1-C537-8849-A639-02769B6FC3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3429000"/>
            <a:ext cx="3429000" cy="3429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F01E38-150C-254E-9878-AA259033874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763000" y="-7144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97145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8298000" cy="611297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rgbClr val="00B2FF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578798"/>
            <a:ext cx="8297999" cy="4377502"/>
          </a:xfrm>
        </p:spPr>
        <p:txBody>
          <a:bodyPr anchor="t"/>
          <a:lstStyle>
            <a:lvl1pPr marL="360000" indent="-360000">
              <a:lnSpc>
                <a:spcPts val="4000"/>
              </a:lnSpc>
              <a:spcBef>
                <a:spcPts val="0"/>
              </a:spcBef>
              <a:buFont typeface="+mj-lt"/>
              <a:buAutoNum type="arabicPeriod"/>
              <a:defRPr sz="21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0F18BE-D8F9-774F-822E-DFE8585CAA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62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106456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D9F3EB7-C5AC-E041-BAFE-6D4EBC43BA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964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AA89408-6F5D-A64F-8D95-E806471726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53650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s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32A42C-9C8F-8847-9012-66EF0CF363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98563" y="1727200"/>
            <a:ext cx="5148000" cy="4229100"/>
          </a:xfrm>
        </p:spPr>
        <p:txBody>
          <a:bodyPr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1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2pPr>
            <a:lvl3pPr marL="144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3pPr>
            <a:lvl4pPr marL="144000" indent="0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4pPr>
            <a:lvl5pPr marL="288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106456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01D0634-D2AC-B149-809D-D8F54B4FB4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96400" y="1727200"/>
            <a:ext cx="5148000" cy="4229100"/>
          </a:xfrm>
        </p:spPr>
        <p:txBody>
          <a:bodyPr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1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2pPr>
            <a:lvl3pPr marL="285750" indent="-285750">
              <a:lnSpc>
                <a:spcPts val="1800"/>
              </a:lnSpc>
              <a:spcBef>
                <a:spcPts val="0"/>
              </a:spcBef>
              <a:buNone/>
              <a:defRPr lang="en-GB" sz="1600" b="0" i="0" kern="1200" dirty="0" smtClean="0">
                <a:solidFill>
                  <a:schemeClr val="tx1"/>
                </a:solidFill>
                <a:latin typeface="Unilever Shilling" panose="020B0502020202020204" pitchFamily="34" charset="77"/>
                <a:ea typeface="+mn-ea"/>
                <a:cs typeface="Unilever Shilling" panose="020B0502020202020204" pitchFamily="34" charset="77"/>
              </a:defRPr>
            </a:lvl3pPr>
            <a:lvl4pPr marL="144000" indent="0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4pPr>
            <a:lvl5pPr marL="288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C3B7310-D17B-BE4A-936C-50754F442D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3814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7A04E1B-4F04-E346-B2AB-DEB9515AE8A5}"/>
              </a:ext>
            </a:extLst>
          </p:cNvPr>
          <p:cNvSpPr/>
          <p:nvPr userDrawn="1"/>
        </p:nvSpPr>
        <p:spPr>
          <a:xfrm>
            <a:off x="6705600" y="0"/>
            <a:ext cx="5486400" cy="6858000"/>
          </a:xfrm>
          <a:prstGeom prst="rect">
            <a:avLst/>
          </a:prstGeom>
          <a:solidFill>
            <a:srgbClr val="F9F7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2A427BA-E168-3244-8209-64AE6FEF003B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077600" y="288000"/>
            <a:ext cx="4770000" cy="5670000"/>
          </a:xfrm>
          <a:solidFill>
            <a:srgbClr val="F9F7FA"/>
          </a:solidFill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C35C386-EC52-BF46-83E0-3C03587D46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0120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bullets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2B9359-CA52-FF41-A588-3198DB1C5899}"/>
              </a:ext>
            </a:extLst>
          </p:cNvPr>
          <p:cNvSpPr/>
          <p:nvPr userDrawn="1"/>
        </p:nvSpPr>
        <p:spPr>
          <a:xfrm>
            <a:off x="6705600" y="0"/>
            <a:ext cx="5486400" cy="6858000"/>
          </a:xfrm>
          <a:prstGeom prst="rect">
            <a:avLst/>
          </a:prstGeom>
          <a:solidFill>
            <a:srgbClr val="F9F7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8A58FEC2-C2C6-084E-B927-09011E21FC46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7077600" y="288000"/>
            <a:ext cx="4770000" cy="5670000"/>
          </a:xfrm>
          <a:solidFill>
            <a:srgbClr val="F9F7FA"/>
          </a:solidFill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32A42C-9C8F-8847-9012-66EF0CF363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98563" y="1727200"/>
            <a:ext cx="5148000" cy="4229100"/>
          </a:xfrm>
        </p:spPr>
        <p:txBody>
          <a:bodyPr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1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2pPr>
            <a:lvl3pPr marL="144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3pPr>
            <a:lvl4pPr marL="144000" indent="0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4pPr>
            <a:lvl5pPr marL="288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7763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C8C402-1A27-F149-AC37-2458658147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92281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05600" y="0"/>
            <a:ext cx="54864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D12E014-A3F9-A14B-93D3-00122009D3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4326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0110" y="3429000"/>
            <a:ext cx="54864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05600" y="0"/>
            <a:ext cx="54864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1557F6-0BFD-0F42-B76D-44761F47CC1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65068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5600" y="3429000"/>
            <a:ext cx="54864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06800" y="0"/>
            <a:ext cx="27432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22F912AD-F964-0F41-B51E-68F9123832C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48800" y="0"/>
            <a:ext cx="27432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410AB9-F66A-5B41-B053-8981328BB9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73587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4000" y="0"/>
            <a:ext cx="113280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D29A03-585B-5042-8CAC-766CEA11C8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79114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ig images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4000" y="0"/>
            <a:ext cx="5666400" cy="6858000"/>
          </a:xfrm>
        </p:spPr>
        <p:txBody>
          <a:bodyPr lIns="360000" rIns="360000" bIns="144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50708BE0-CEAD-E04F-AEF9-B5926144AA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25600" y="0"/>
            <a:ext cx="5666400" cy="6858000"/>
          </a:xfrm>
        </p:spPr>
        <p:txBody>
          <a:bodyPr lIns="360000" rIns="360000" bIns="144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E6E1A09-3E60-4B41-BA8E-AAFB2C98F6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013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Modular - purpl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999" y="1050131"/>
            <a:ext cx="7733025" cy="2060152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59F1D0-3E15-4C48-8249-D190B4B56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421856"/>
            <a:ext cx="7733025" cy="1143000"/>
          </a:xfrm>
        </p:spPr>
        <p:txBody>
          <a:bodyPr/>
          <a:lstStyle>
            <a:lvl1pPr marL="0" indent="0" algn="l">
              <a:lnSpc>
                <a:spcPts val="2700"/>
              </a:lnSpc>
              <a:spcBef>
                <a:spcPts val="0"/>
              </a:spcBef>
              <a:buNone/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DC17C-3693-704F-A773-7BE864AA84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7999" y="6112584"/>
            <a:ext cx="3189843" cy="365125"/>
          </a:xfrm>
        </p:spPr>
        <p:txBody>
          <a:bodyPr/>
          <a:lstStyle>
            <a:lvl1pPr algn="l" rtl="0">
              <a:lnSpc>
                <a:spcPts val="2700"/>
              </a:lnSpc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1E71B52C-7A0F-2144-B101-A0604639E43B}" type="datetime1">
              <a:rPr lang="en-GB" smtClean="0"/>
              <a:pPr/>
              <a:t>26/10/2022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bg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929CF1-C537-8849-A639-02769B6FC3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3429000"/>
            <a:ext cx="3429000" cy="342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EA8EFAF-3AD5-614A-ABA7-BA07EEB4207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762999" y="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7450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ig images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4000" y="12700"/>
            <a:ext cx="5666400" cy="34163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50708BE0-CEAD-E04F-AEF9-B5926144AA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30400" y="6350"/>
            <a:ext cx="5666400" cy="68453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7A1995AE-37E0-564F-84E7-267557E55A1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64000" y="3429000"/>
            <a:ext cx="5666400" cy="34163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072FB57-C60F-0046-849A-4982A01DD1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72221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image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4000" y="0"/>
            <a:ext cx="113280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019FFA4-10A5-D642-B240-A65339CDFC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18546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idebar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2D84E-48D4-224B-97D4-2B5B7C00E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37"/>
            <a:ext cx="10584000" cy="900000"/>
          </a:xfrm>
        </p:spPr>
        <p:txBody>
          <a:bodyPr anchor="t"/>
          <a:lstStyle>
            <a:lvl1pPr>
              <a:lnSpc>
                <a:spcPts val="2700"/>
              </a:lnSpc>
              <a:defRPr sz="2500" b="1" i="0"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55C7F-93C3-0045-AFB3-F3E3A2622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479" y="6461125"/>
            <a:ext cx="477157" cy="2533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FBDCB8F0-2F26-1249-A4B5-3790032CEB1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1198800" y="6462425"/>
            <a:ext cx="4668523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39A4BF-AE93-B445-9D7F-EC95B91BE3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45019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8298000" cy="611297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rgbClr val="00B2FF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578798"/>
            <a:ext cx="8297999" cy="4377502"/>
          </a:xfrm>
        </p:spPr>
        <p:txBody>
          <a:bodyPr anchor="t"/>
          <a:lstStyle>
            <a:lvl1pPr marL="360000" indent="-360000">
              <a:lnSpc>
                <a:spcPts val="4000"/>
              </a:lnSpc>
              <a:spcBef>
                <a:spcPts val="0"/>
              </a:spcBef>
              <a:buFont typeface="+mj-lt"/>
              <a:buAutoNum type="arabicPeriod"/>
              <a:defRPr sz="21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731CB6-A951-A444-B525-2C7E889090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4484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106456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D9F3EB7-C5AC-E041-BAFE-6D4EBC43BA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964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440163-264C-DA49-82EC-6053E5E1C2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55249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s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32A42C-9C8F-8847-9012-66EF0CF363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98563" y="1727200"/>
            <a:ext cx="5148000" cy="4229100"/>
          </a:xfrm>
        </p:spPr>
        <p:txBody>
          <a:bodyPr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1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2pPr>
            <a:lvl3pPr marL="144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3pPr>
            <a:lvl4pPr marL="144000" indent="0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4pPr>
            <a:lvl5pPr marL="288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106456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01D0634-D2AC-B149-809D-D8F54B4FB4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96400" y="1727200"/>
            <a:ext cx="5148000" cy="4229100"/>
          </a:xfrm>
        </p:spPr>
        <p:txBody>
          <a:bodyPr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1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2pPr>
            <a:lvl3pPr marL="285750" indent="-285750">
              <a:lnSpc>
                <a:spcPts val="1800"/>
              </a:lnSpc>
              <a:spcBef>
                <a:spcPts val="0"/>
              </a:spcBef>
              <a:buNone/>
              <a:defRPr lang="en-GB" sz="1600" b="0" i="0" kern="1200" dirty="0" smtClean="0">
                <a:solidFill>
                  <a:schemeClr val="tx1"/>
                </a:solidFill>
                <a:latin typeface="Unilever Shilling" panose="020B0502020202020204" pitchFamily="34" charset="77"/>
                <a:ea typeface="+mn-ea"/>
                <a:cs typeface="Unilever Shilling" panose="020B0502020202020204" pitchFamily="34" charset="77"/>
              </a:defRPr>
            </a:lvl3pPr>
            <a:lvl4pPr marL="144000" indent="0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4pPr>
            <a:lvl5pPr marL="288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5FFB06-8517-3E40-8BB5-544412F5D50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2348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24475F6-F320-684F-8B3B-56FF5896377B}"/>
              </a:ext>
            </a:extLst>
          </p:cNvPr>
          <p:cNvSpPr/>
          <p:nvPr userDrawn="1"/>
        </p:nvSpPr>
        <p:spPr>
          <a:xfrm>
            <a:off x="6705600" y="0"/>
            <a:ext cx="5486400" cy="6858000"/>
          </a:xfrm>
          <a:prstGeom prst="rect">
            <a:avLst/>
          </a:prstGeom>
          <a:solidFill>
            <a:srgbClr val="FFF4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2A427BA-E168-3244-8209-64AE6FEF003B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077600" y="288000"/>
            <a:ext cx="4770000" cy="5670000"/>
          </a:xfrm>
          <a:solidFill>
            <a:srgbClr val="FFF4FB"/>
          </a:solidFill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DE32636-DA3E-AA40-B184-8C0DE75139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26209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bullets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F4366B5-3729-A149-AFAD-EE8BBEDC97DA}"/>
              </a:ext>
            </a:extLst>
          </p:cNvPr>
          <p:cNvSpPr/>
          <p:nvPr userDrawn="1"/>
        </p:nvSpPr>
        <p:spPr>
          <a:xfrm>
            <a:off x="6705600" y="0"/>
            <a:ext cx="5486400" cy="6858000"/>
          </a:xfrm>
          <a:prstGeom prst="rect">
            <a:avLst/>
          </a:prstGeom>
          <a:solidFill>
            <a:srgbClr val="FFF4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8A58FEC2-C2C6-084E-B927-09011E21FC46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7077600" y="288000"/>
            <a:ext cx="4770000" cy="5670000"/>
          </a:xfrm>
          <a:solidFill>
            <a:srgbClr val="FFF4FB"/>
          </a:solidFill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32A42C-9C8F-8847-9012-66EF0CF363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98563" y="1727200"/>
            <a:ext cx="5148000" cy="4229100"/>
          </a:xfrm>
        </p:spPr>
        <p:txBody>
          <a:bodyPr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1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2pPr>
            <a:lvl3pPr marL="144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3pPr>
            <a:lvl4pPr marL="144000" indent="0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4pPr>
            <a:lvl5pPr marL="288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7763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D9CE0BB-B81C-6C4D-9E07-C05D31E738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21020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05600" y="0"/>
            <a:ext cx="54864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9F677E-DCBB-514E-B0B7-6BB9FA0A78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3573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0110" y="3429000"/>
            <a:ext cx="54864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05600" y="0"/>
            <a:ext cx="54864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5B9B66-5B5D-914F-8F23-9F0C740E0B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671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Modular - pink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999" y="1050131"/>
            <a:ext cx="7733025" cy="2060152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59F1D0-3E15-4C48-8249-D190B4B56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421856"/>
            <a:ext cx="7733025" cy="1143000"/>
          </a:xfrm>
        </p:spPr>
        <p:txBody>
          <a:bodyPr/>
          <a:lstStyle>
            <a:lvl1pPr marL="0" indent="0" algn="l">
              <a:lnSpc>
                <a:spcPts val="2700"/>
              </a:lnSpc>
              <a:spcBef>
                <a:spcPts val="0"/>
              </a:spcBef>
              <a:buNone/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DC17C-3693-704F-A773-7BE864AA84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7999" y="6112584"/>
            <a:ext cx="3189843" cy="365125"/>
          </a:xfrm>
        </p:spPr>
        <p:txBody>
          <a:bodyPr/>
          <a:lstStyle>
            <a:lvl1pPr algn="l" rtl="0">
              <a:lnSpc>
                <a:spcPts val="2700"/>
              </a:lnSpc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1E71B52C-7A0F-2144-B101-A0604639E43B}" type="datetime1">
              <a:rPr lang="en-GB" smtClean="0"/>
              <a:pPr/>
              <a:t>26/10/2022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bg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929CF1-C537-8849-A639-02769B6FC3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3429000"/>
            <a:ext cx="3429000" cy="342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2A50048-9816-104D-9FD9-3DE3D4D17F7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762999" y="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41516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5600" y="3429000"/>
            <a:ext cx="54864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06800" y="0"/>
            <a:ext cx="27432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22F912AD-F964-0F41-B51E-68F9123832C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48800" y="0"/>
            <a:ext cx="27432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1549DFB-79EE-6949-A39A-E386A36D5A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72112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4000" y="0"/>
            <a:ext cx="113280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C2A582E-56FF-5941-83D9-AB31166BFB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39121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ig images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4000" y="0"/>
            <a:ext cx="56664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50708BE0-CEAD-E04F-AEF9-B5926144AA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30400" y="0"/>
            <a:ext cx="56664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62C81DA-CA17-7B42-9D13-6570C650C0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47494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ig images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4000" y="0"/>
            <a:ext cx="5666400" cy="34308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50708BE0-CEAD-E04F-AEF9-B5926144AA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25600" y="-1800"/>
            <a:ext cx="56664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7A1995AE-37E0-564F-84E7-267557E55A1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64000" y="3427200"/>
            <a:ext cx="5666400" cy="34308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C6198C7-2D5A-6E4C-8ADB-6F0AE6905F5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71776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image - pi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4000" y="0"/>
            <a:ext cx="113280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F6B49A-BC53-E340-A187-82EBA61FEC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27982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idebar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2D84E-48D4-224B-97D4-2B5B7C00E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37"/>
            <a:ext cx="10584000" cy="900000"/>
          </a:xfrm>
        </p:spPr>
        <p:txBody>
          <a:bodyPr anchor="t"/>
          <a:lstStyle>
            <a:lvl1pPr>
              <a:lnSpc>
                <a:spcPts val="2700"/>
              </a:lnSpc>
              <a:defRPr sz="2500" b="1" i="0"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55C7F-93C3-0045-AFB3-F3E3A2622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479" y="6461125"/>
            <a:ext cx="477157" cy="2533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FBDCB8F0-2F26-1249-A4B5-3790032CEB1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1198800" y="6462425"/>
            <a:ext cx="4668523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821DB9-B0A5-3046-B7A6-21551156014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10827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8298000" cy="611297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rgbClr val="00B2FF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578798"/>
            <a:ext cx="8297999" cy="4377502"/>
          </a:xfrm>
        </p:spPr>
        <p:txBody>
          <a:bodyPr anchor="t"/>
          <a:lstStyle>
            <a:lvl1pPr marL="360000" indent="-360000">
              <a:lnSpc>
                <a:spcPts val="4000"/>
              </a:lnSpc>
              <a:spcBef>
                <a:spcPts val="0"/>
              </a:spcBef>
              <a:buFont typeface="+mj-lt"/>
              <a:buAutoNum type="arabicPeriod"/>
              <a:defRPr sz="21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5CFCC7-F659-1049-91E8-3E8AF0D66C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24336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106456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1D9F3EB7-C5AC-E041-BAFE-6D4EBC43BA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964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03897B-84D8-8F45-9C22-F0C2474BE01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04173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s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32A42C-9C8F-8847-9012-66EF0CF363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98563" y="1727200"/>
            <a:ext cx="5148000" cy="4229100"/>
          </a:xfrm>
        </p:spPr>
        <p:txBody>
          <a:bodyPr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1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2pPr>
            <a:lvl3pPr marL="144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3pPr>
            <a:lvl4pPr marL="144000" indent="0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4pPr>
            <a:lvl5pPr marL="288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106456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01D0634-D2AC-B149-809D-D8F54B4FB4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96400" y="1727200"/>
            <a:ext cx="5148000" cy="4229100"/>
          </a:xfrm>
        </p:spPr>
        <p:txBody>
          <a:bodyPr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1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2pPr>
            <a:lvl3pPr marL="285750" indent="-285750">
              <a:lnSpc>
                <a:spcPts val="1800"/>
              </a:lnSpc>
              <a:spcBef>
                <a:spcPts val="0"/>
              </a:spcBef>
              <a:buNone/>
              <a:defRPr lang="en-GB" sz="1600" b="0" i="0" kern="1200" dirty="0" smtClean="0">
                <a:solidFill>
                  <a:schemeClr val="tx1"/>
                </a:solidFill>
                <a:latin typeface="Unilever Shilling" panose="020B0502020202020204" pitchFamily="34" charset="77"/>
                <a:ea typeface="+mn-ea"/>
                <a:cs typeface="Unilever Shilling" panose="020B0502020202020204" pitchFamily="34" charset="77"/>
              </a:defRPr>
            </a:lvl3pPr>
            <a:lvl4pPr marL="144000" indent="0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4pPr>
            <a:lvl5pPr marL="288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6E2AB5A-43EA-CA43-8317-ABFC7DEEB1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58357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AFB4213-114B-7443-84F2-CCBFD6349385}"/>
              </a:ext>
            </a:extLst>
          </p:cNvPr>
          <p:cNvSpPr/>
          <p:nvPr userDrawn="1"/>
        </p:nvSpPr>
        <p:spPr>
          <a:xfrm>
            <a:off x="6705600" y="0"/>
            <a:ext cx="5486400" cy="6858000"/>
          </a:xfrm>
          <a:prstGeom prst="rect">
            <a:avLst/>
          </a:prstGeom>
          <a:solidFill>
            <a:srgbClr val="FFF4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2A427BA-E168-3244-8209-64AE6FEF003B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7077600" y="288000"/>
            <a:ext cx="4770000" cy="5670000"/>
          </a:xfrm>
          <a:solidFill>
            <a:srgbClr val="FFF4FB"/>
          </a:solidFill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5B68489-104D-CA4D-9913-5CDC31FCDC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434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Modular - red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E7940-84FB-C640-A093-B6CE068BF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999" y="1050131"/>
            <a:ext cx="7733025" cy="2060152"/>
          </a:xfrm>
        </p:spPr>
        <p:txBody>
          <a:bodyPr anchor="b"/>
          <a:lstStyle>
            <a:lvl1pPr algn="l">
              <a:lnSpc>
                <a:spcPts val="4400"/>
              </a:lnSpc>
              <a:defRPr sz="40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59F1D0-3E15-4C48-8249-D190B4B56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000" y="3421856"/>
            <a:ext cx="7733025" cy="1143000"/>
          </a:xfrm>
        </p:spPr>
        <p:txBody>
          <a:bodyPr/>
          <a:lstStyle>
            <a:lvl1pPr marL="0" indent="0" algn="l">
              <a:lnSpc>
                <a:spcPts val="2700"/>
              </a:lnSpc>
              <a:spcBef>
                <a:spcPts val="0"/>
              </a:spcBef>
              <a:buNone/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DC17C-3693-704F-A773-7BE864AA84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7999" y="6112584"/>
            <a:ext cx="3189843" cy="365125"/>
          </a:xfrm>
        </p:spPr>
        <p:txBody>
          <a:bodyPr/>
          <a:lstStyle>
            <a:lvl1pPr algn="l" rtl="0">
              <a:lnSpc>
                <a:spcPts val="2700"/>
              </a:lnSpc>
              <a:defRPr sz="25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1E71B52C-7A0F-2144-B101-A0604639E43B}" type="datetime1">
              <a:rPr lang="en-GB" smtClean="0"/>
              <a:pPr/>
              <a:t>26/10/2022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EBBA44-A321-4442-9876-B54ED7A24CED}"/>
              </a:ext>
            </a:extLst>
          </p:cNvPr>
          <p:cNvSpPr txBox="1"/>
          <p:nvPr userDrawn="1"/>
        </p:nvSpPr>
        <p:spPr>
          <a:xfrm>
            <a:off x="2043113" y="38862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dirty="0" err="1">
              <a:solidFill>
                <a:schemeClr val="bg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929CF1-C537-8849-A639-02769B6FC3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63000" y="3429000"/>
            <a:ext cx="3429000" cy="3429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338F785-C700-AE44-B8B8-DC402E65D31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763000" y="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4958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bullets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8E650F7-4042-AF45-B67F-C2AE395F7E53}"/>
              </a:ext>
            </a:extLst>
          </p:cNvPr>
          <p:cNvSpPr/>
          <p:nvPr userDrawn="1"/>
        </p:nvSpPr>
        <p:spPr>
          <a:xfrm>
            <a:off x="6705600" y="0"/>
            <a:ext cx="5486400" cy="6858000"/>
          </a:xfrm>
          <a:prstGeom prst="rect">
            <a:avLst/>
          </a:prstGeom>
          <a:solidFill>
            <a:srgbClr val="FFF4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8A58FEC2-C2C6-084E-B927-09011E21FC46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7077600" y="288000"/>
            <a:ext cx="4770000" cy="5670000"/>
          </a:xfrm>
          <a:solidFill>
            <a:srgbClr val="FFF4FB"/>
          </a:solidFill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32A42C-9C8F-8847-9012-66EF0CF363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98563" y="1727200"/>
            <a:ext cx="5148000" cy="4229100"/>
          </a:xfrm>
        </p:spPr>
        <p:txBody>
          <a:bodyPr/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1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spcAft>
                <a:spcPts val="1800"/>
              </a:spcAft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2pPr>
            <a:lvl3pPr marL="144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3pPr>
            <a:lvl4pPr marL="144000" indent="0">
              <a:lnSpc>
                <a:spcPts val="1800"/>
              </a:lnSpc>
              <a:spcBef>
                <a:spcPts val="0"/>
              </a:spcBef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4pPr>
            <a:lvl5pPr marL="288000" indent="-144000">
              <a:lnSpc>
                <a:spcPts val="1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7763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11503F9-1A3D-BE4C-9055-0094BB5DC1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49961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05600" y="0"/>
            <a:ext cx="54864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794066-EBC7-684B-B3DD-FFCE7E00828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91793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0110" y="3429000"/>
            <a:ext cx="54864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05600" y="0"/>
            <a:ext cx="54864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7CB2192-3164-C944-B7B1-6C9277A4BB0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14710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05600" y="3429000"/>
            <a:ext cx="54864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06800" y="0"/>
            <a:ext cx="27432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tx2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22F912AD-F964-0F41-B51E-68F9123832C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48800" y="0"/>
            <a:ext cx="2743200" cy="3429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D3F9686-E3EB-164B-87B3-5F7948D2ED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48165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55676" y="0"/>
            <a:ext cx="11336323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CDF2FF-ED32-414F-831F-1F085E3259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33314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ig images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5490" y="0"/>
            <a:ext cx="56736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50708BE0-CEAD-E04F-AEF9-B5926144AA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18400" y="0"/>
            <a:ext cx="56736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42F156-5CB6-8747-8952-CE9526EE2F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74894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ig images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D473F15-2B66-604F-BF00-0346F78A5F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5490" y="0"/>
            <a:ext cx="5673600" cy="34308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solidFill>
                  <a:schemeClr val="bg1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50708BE0-CEAD-E04F-AEF9-B5926144AA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18400" y="0"/>
            <a:ext cx="567360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7A1995AE-37E0-564F-84E7-267557E55A1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45490" y="3427200"/>
            <a:ext cx="5673600" cy="34308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A69AB5-E1CE-0747-8A41-FD6DB1515E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52236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image - r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F02396-4796-1D4D-8DBF-7B5BB98F76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5490" y="0"/>
            <a:ext cx="11346510" cy="6858000"/>
          </a:xfrm>
        </p:spPr>
        <p:txBody>
          <a:bodyPr lIns="360000" rIns="360000" anchor="ctr"/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727627"/>
            <a:ext cx="5148000" cy="4228673"/>
          </a:xfrm>
        </p:spPr>
        <p:txBody>
          <a:bodyPr anchor="t"/>
          <a:lstStyle>
            <a:lvl1pPr marL="0" indent="0">
              <a:lnSpc>
                <a:spcPts val="1800"/>
              </a:lnSpc>
              <a:spcBef>
                <a:spcPts val="0"/>
              </a:spcBef>
              <a:buFont typeface="+mj-lt"/>
              <a:buNone/>
              <a:defRPr sz="1600" b="0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5148000" cy="900000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chemeClr val="bg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C0E8EA8-34F4-4E43-BB84-BCE3E87553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38561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idebar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2D84E-48D4-224B-97D4-2B5B7C00E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37"/>
            <a:ext cx="10584000" cy="864000"/>
          </a:xfrm>
        </p:spPr>
        <p:txBody>
          <a:bodyPr anchor="t"/>
          <a:lstStyle>
            <a:lvl1pPr>
              <a:lnSpc>
                <a:spcPts val="2700"/>
              </a:lnSpc>
              <a:defRPr sz="2500" b="1" i="0"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55C7F-93C3-0045-AFB3-F3E3A2622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479" y="6461125"/>
            <a:ext cx="477157" cy="2533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FBDCB8F0-2F26-1249-A4B5-3790032CEB1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1198800" y="6462425"/>
            <a:ext cx="4668523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5A324EF-F2AE-D846-A0EE-6FA9FBB30B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11378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-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341B-1D5A-B740-89AC-D04FB209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00" y="288000"/>
            <a:ext cx="8298000" cy="611297"/>
          </a:xfrm>
        </p:spPr>
        <p:txBody>
          <a:bodyPr anchor="t"/>
          <a:lstStyle>
            <a:lvl1pPr algn="l">
              <a:lnSpc>
                <a:spcPts val="2700"/>
              </a:lnSpc>
              <a:defRPr sz="2500" b="1" i="0">
                <a:solidFill>
                  <a:srgbClr val="00B2FF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3475-D7F9-9A44-B21B-378AFD7E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98800" y="1578798"/>
            <a:ext cx="8297999" cy="4377502"/>
          </a:xfrm>
        </p:spPr>
        <p:txBody>
          <a:bodyPr anchor="t"/>
          <a:lstStyle>
            <a:lvl1pPr marL="360000" indent="-360000">
              <a:lnSpc>
                <a:spcPts val="4000"/>
              </a:lnSpc>
              <a:spcBef>
                <a:spcPts val="0"/>
              </a:spcBef>
              <a:buFont typeface="+mj-lt"/>
              <a:buAutoNum type="arabicPeriod"/>
              <a:defRPr sz="21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Footer Placeholder 10">
            <a:extLst>
              <a:ext uri="{FF2B5EF4-FFF2-40B4-BE49-F238E27FC236}">
                <a16:creationId xmlns:a16="http://schemas.microsoft.com/office/drawing/2014/main" id="{75EF312F-5CEA-5A4D-A985-52E5753E6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8800" y="6462000"/>
            <a:ext cx="4669200" cy="252000"/>
          </a:xfrm>
        </p:spPr>
        <p:txBody>
          <a:bodyPr anchor="b"/>
          <a:lstStyle>
            <a:lvl1pPr algn="l"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11">
            <a:extLst>
              <a:ext uri="{FF2B5EF4-FFF2-40B4-BE49-F238E27FC236}">
                <a16:creationId xmlns:a16="http://schemas.microsoft.com/office/drawing/2014/main" id="{7F5B90BC-AFE0-964C-A3C0-128A0685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8800" y="6462000"/>
            <a:ext cx="478800" cy="252000"/>
          </a:xfrm>
        </p:spPr>
        <p:txBody>
          <a:bodyPr anchor="b"/>
          <a:lstStyle>
            <a:lvl1pPr>
              <a:lnSpc>
                <a:spcPts val="1200"/>
              </a:lnSpc>
              <a:defRPr sz="1000" b="1" i="0"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A207DA-298E-C947-BB77-13C711959A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98990" y="6181903"/>
            <a:ext cx="4572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670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16" Type="http://schemas.openxmlformats.org/officeDocument/2006/relationships/slideLayout" Target="../slideLayouts/slideLayout11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11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DADA17-67FF-1D46-9C1B-A74320239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9C40CC-4029-564B-B3C1-A3A40FD321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B8D1C6-984D-DC46-9E5B-26269980A5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200" b="1" i="0">
                <a:solidFill>
                  <a:schemeClr val="tx2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5A9B5419-84FE-6645-8EB5-9AA33A926C27}" type="datetime1">
              <a:rPr lang="en-GB" smtClean="0"/>
              <a:t>26/10/2022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03B4F8-6102-EA42-88D1-FD2A2DFDC2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1200" b="1" i="0">
                <a:solidFill>
                  <a:schemeClr val="tx2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CDCA75-E51C-564D-B24E-143533977B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200" b="1" i="0">
                <a:solidFill>
                  <a:schemeClr val="tx2"/>
                </a:solidFill>
                <a:latin typeface="Unilever Shilling Medium" panose="020B0502020202020204" pitchFamily="34" charset="77"/>
                <a:cs typeface="Unilever Shilling Medium" panose="020B0502020202020204" pitchFamily="34" charset="77"/>
              </a:defRPr>
            </a:lvl1pPr>
          </a:lstStyle>
          <a:p>
            <a:fld id="{81BFEE39-4626-5744-A57E-063F5D338E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705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3" r:id="rId1"/>
    <p:sldLayoutId id="2147484264" r:id="rId2"/>
    <p:sldLayoutId id="2147484265" r:id="rId3"/>
    <p:sldLayoutId id="2147484266" r:id="rId4"/>
    <p:sldLayoutId id="2147484267" r:id="rId5"/>
    <p:sldLayoutId id="2147484268" r:id="rId6"/>
    <p:sldLayoutId id="2147484269" r:id="rId7"/>
    <p:sldLayoutId id="2147484270" r:id="rId8"/>
    <p:sldLayoutId id="2147484271" r:id="rId9"/>
    <p:sldLayoutId id="2147484272" r:id="rId10"/>
    <p:sldLayoutId id="2147484273" r:id="rId11"/>
    <p:sldLayoutId id="2147484274" r:id="rId12"/>
    <p:sldLayoutId id="2147484275" r:id="rId13"/>
    <p:sldLayoutId id="2147484276" r:id="rId14"/>
    <p:sldLayoutId id="2147484277" r:id="rId15"/>
    <p:sldLayoutId id="2147484278" r:id="rId16"/>
    <p:sldLayoutId id="2147484279" r:id="rId17"/>
    <p:sldLayoutId id="2147484280" r:id="rId18"/>
    <p:sldLayoutId id="2147484281" r:id="rId19"/>
    <p:sldLayoutId id="2147484282" r:id="rId20"/>
    <p:sldLayoutId id="2147484283" r:id="rId21"/>
    <p:sldLayoutId id="2147484284" r:id="rId22"/>
    <p:sldLayoutId id="2147484285" r:id="rId23"/>
    <p:sldLayoutId id="2147484286" r:id="rId24"/>
    <p:sldLayoutId id="2147484287" r:id="rId25"/>
    <p:sldLayoutId id="2147484288" r:id="rId26"/>
    <p:sldLayoutId id="2147484289" r:id="rId27"/>
    <p:sldLayoutId id="2147484290" r:id="rId28"/>
    <p:sldLayoutId id="2147484291" r:id="rId29"/>
    <p:sldLayoutId id="2147484292" r:id="rId30"/>
    <p:sldLayoutId id="2147484293" r:id="rId31"/>
    <p:sldLayoutId id="2147484294" r:id="rId32"/>
    <p:sldLayoutId id="2147484295" r:id="rId33"/>
    <p:sldLayoutId id="2147484296" r:id="rId34"/>
    <p:sldLayoutId id="2147484297" r:id="rId35"/>
    <p:sldLayoutId id="2147484298" r:id="rId36"/>
    <p:sldLayoutId id="2147484299" r:id="rId37"/>
    <p:sldLayoutId id="2147484300" r:id="rId38"/>
    <p:sldLayoutId id="2147484301" r:id="rId39"/>
    <p:sldLayoutId id="2147484302" r:id="rId40"/>
    <p:sldLayoutId id="2147484303" r:id="rId41"/>
    <p:sldLayoutId id="2147484304" r:id="rId42"/>
    <p:sldLayoutId id="2147484305" r:id="rId43"/>
    <p:sldLayoutId id="2147484306" r:id="rId44"/>
    <p:sldLayoutId id="2147484307" r:id="rId45"/>
    <p:sldLayoutId id="2147484308" r:id="rId46"/>
    <p:sldLayoutId id="2147484309" r:id="rId47"/>
    <p:sldLayoutId id="2147484310" r:id="rId48"/>
    <p:sldLayoutId id="2147484311" r:id="rId49"/>
    <p:sldLayoutId id="2147484312" r:id="rId50"/>
    <p:sldLayoutId id="2147484313" r:id="rId51"/>
    <p:sldLayoutId id="2147484314" r:id="rId52"/>
    <p:sldLayoutId id="2147484315" r:id="rId53"/>
    <p:sldLayoutId id="2147484316" r:id="rId54"/>
    <p:sldLayoutId id="2147484317" r:id="rId55"/>
    <p:sldLayoutId id="2147484318" r:id="rId56"/>
    <p:sldLayoutId id="2147484319" r:id="rId57"/>
    <p:sldLayoutId id="2147484320" r:id="rId58"/>
    <p:sldLayoutId id="2147484321" r:id="rId59"/>
    <p:sldLayoutId id="2147484322" r:id="rId60"/>
    <p:sldLayoutId id="2147484323" r:id="rId61"/>
    <p:sldLayoutId id="2147484324" r:id="rId62"/>
    <p:sldLayoutId id="2147484325" r:id="rId63"/>
    <p:sldLayoutId id="2147484326" r:id="rId64"/>
    <p:sldLayoutId id="2147484327" r:id="rId65"/>
    <p:sldLayoutId id="2147484328" r:id="rId66"/>
    <p:sldLayoutId id="2147484329" r:id="rId67"/>
    <p:sldLayoutId id="2147484330" r:id="rId68"/>
    <p:sldLayoutId id="2147484331" r:id="rId69"/>
    <p:sldLayoutId id="2147484332" r:id="rId70"/>
    <p:sldLayoutId id="2147484333" r:id="rId71"/>
    <p:sldLayoutId id="2147484334" r:id="rId72"/>
    <p:sldLayoutId id="2147484335" r:id="rId73"/>
    <p:sldLayoutId id="2147484336" r:id="rId74"/>
    <p:sldLayoutId id="2147484337" r:id="rId75"/>
    <p:sldLayoutId id="2147484338" r:id="rId76"/>
    <p:sldLayoutId id="2147484339" r:id="rId77"/>
    <p:sldLayoutId id="2147484340" r:id="rId78"/>
    <p:sldLayoutId id="2147484341" r:id="rId79"/>
    <p:sldLayoutId id="2147484342" r:id="rId80"/>
    <p:sldLayoutId id="2147484343" r:id="rId81"/>
    <p:sldLayoutId id="2147484344" r:id="rId82"/>
    <p:sldLayoutId id="2147484345" r:id="rId83"/>
    <p:sldLayoutId id="2147484346" r:id="rId84"/>
    <p:sldLayoutId id="2147484347" r:id="rId85"/>
    <p:sldLayoutId id="2147484348" r:id="rId86"/>
    <p:sldLayoutId id="2147484349" r:id="rId87"/>
    <p:sldLayoutId id="2147484350" r:id="rId88"/>
    <p:sldLayoutId id="2147484351" r:id="rId89"/>
    <p:sldLayoutId id="2147484352" r:id="rId90"/>
    <p:sldLayoutId id="2147484353" r:id="rId91"/>
    <p:sldLayoutId id="2147484354" r:id="rId92"/>
    <p:sldLayoutId id="2147484355" r:id="rId93"/>
    <p:sldLayoutId id="2147484356" r:id="rId94"/>
    <p:sldLayoutId id="2147484357" r:id="rId95"/>
    <p:sldLayoutId id="2147484358" r:id="rId96"/>
    <p:sldLayoutId id="2147484359" r:id="rId97"/>
    <p:sldLayoutId id="2147484360" r:id="rId98"/>
    <p:sldLayoutId id="2147484361" r:id="rId99"/>
    <p:sldLayoutId id="2147484362" r:id="rId100"/>
    <p:sldLayoutId id="2147484363" r:id="rId101"/>
    <p:sldLayoutId id="2147484364" r:id="rId102"/>
    <p:sldLayoutId id="2147484365" r:id="rId103"/>
    <p:sldLayoutId id="2147484366" r:id="rId104"/>
    <p:sldLayoutId id="2147484367" r:id="rId105"/>
    <p:sldLayoutId id="2147484368" r:id="rId106"/>
    <p:sldLayoutId id="2147484369" r:id="rId107"/>
    <p:sldLayoutId id="2147484370" r:id="rId108"/>
    <p:sldLayoutId id="2147484371" r:id="rId109"/>
    <p:sldLayoutId id="2147484372" r:id="rId110"/>
    <p:sldLayoutId id="2147484373" r:id="rId111"/>
    <p:sldLayoutId id="2147484374" r:id="rId112"/>
    <p:sldLayoutId id="2147484375" r:id="rId113"/>
    <p:sldLayoutId id="2147484376" r:id="rId114"/>
    <p:sldLayoutId id="2147484377" r:id="rId115"/>
    <p:sldLayoutId id="2147484378" r:id="rId116"/>
    <p:sldLayoutId id="2147484379" r:id="rId117"/>
    <p:sldLayoutId id="2147484380" r:id="rId118"/>
    <p:sldLayoutId id="2147484381" r:id="rId119"/>
    <p:sldLayoutId id="2147484382" r:id="rId120"/>
    <p:sldLayoutId id="2147484383" r:id="rId121"/>
    <p:sldLayoutId id="2147484384" r:id="rId122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>
          <a:solidFill>
            <a:schemeClr val="tx2"/>
          </a:solidFill>
          <a:latin typeface="Unilever Shilling" panose="020B0502020202020204" pitchFamily="34" charset="77"/>
          <a:ea typeface="+mj-ea"/>
          <a:cs typeface="Unilever Shilling" panose="020B0502020202020204" pitchFamily="34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500" b="1" i="0" kern="1200">
          <a:solidFill>
            <a:schemeClr val="tx2"/>
          </a:solidFill>
          <a:latin typeface="Unilever Shilling Medium" panose="020B0502020202020204" pitchFamily="34" charset="77"/>
          <a:ea typeface="+mn-ea"/>
          <a:cs typeface="Unilever Shilling Medium" panose="020B0502020202020204" pitchFamily="34" charset="77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i="0" kern="1200">
          <a:solidFill>
            <a:schemeClr val="tx2"/>
          </a:solidFill>
          <a:latin typeface="Unilever Shilling Medium" panose="020B0502020202020204" pitchFamily="34" charset="77"/>
          <a:ea typeface="+mn-ea"/>
          <a:cs typeface="Unilever Shilling Medium" panose="020B0502020202020204" pitchFamily="34" charset="77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i="0" kern="1200">
          <a:solidFill>
            <a:schemeClr val="tx2"/>
          </a:solidFill>
          <a:latin typeface="Unilever Shilling Medium" panose="020B0502020202020204" pitchFamily="34" charset="77"/>
          <a:ea typeface="+mn-ea"/>
          <a:cs typeface="Unilever Shilling Medium" panose="020B0502020202020204" pitchFamily="34" charset="77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i="0" kern="1200">
          <a:solidFill>
            <a:schemeClr val="tx2"/>
          </a:solidFill>
          <a:latin typeface="Unilever Shilling Medium" panose="020B0502020202020204" pitchFamily="34" charset="77"/>
          <a:ea typeface="+mn-ea"/>
          <a:cs typeface="Unilever Shilling Medium" panose="020B0502020202020204" pitchFamily="34" charset="77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i="0" kern="1200">
          <a:solidFill>
            <a:schemeClr val="tx2"/>
          </a:solidFill>
          <a:latin typeface="Unilever Shilling Medium" panose="020B0502020202020204" pitchFamily="34" charset="77"/>
          <a:ea typeface="+mn-ea"/>
          <a:cs typeface="Unilever Shilling Medium" panose="020B0502020202020204" pitchFamily="34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50.emf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50.emf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50.emf"/><Relationship Id="rId2" Type="http://schemas.openxmlformats.org/officeDocument/2006/relationships/tags" Target="../tags/tag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50.emf"/><Relationship Id="rId2" Type="http://schemas.openxmlformats.org/officeDocument/2006/relationships/tags" Target="../tags/tag9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50.emf"/><Relationship Id="rId2" Type="http://schemas.openxmlformats.org/officeDocument/2006/relationships/tags" Target="../tags/tag1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1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7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14" name="Object 1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7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211667" cy="15875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1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7B7A4F90-6D17-4D87-BE6C-F386D3CF6C03}"/>
              </a:ext>
            </a:extLst>
          </p:cNvPr>
          <p:cNvSpPr/>
          <p:nvPr/>
        </p:nvSpPr>
        <p:spPr>
          <a:xfrm>
            <a:off x="298533" y="975855"/>
            <a:ext cx="11538971" cy="1711361"/>
          </a:xfrm>
          <a:prstGeom prst="roundRect">
            <a:avLst>
              <a:gd name="adj" fmla="val 4133"/>
            </a:avLst>
          </a:prstGeom>
          <a:solidFill>
            <a:srgbClr val="EAF9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pPr lvl="0"/>
            <a:r>
              <a:rPr lang="en-IN" sz="2000" b="1" i="0" dirty="0">
                <a:solidFill>
                  <a:srgbClr val="000000"/>
                </a:solidFill>
                <a:effectLst/>
              </a:rPr>
              <a:t>Increase in Protein</a:t>
            </a:r>
            <a:r>
              <a:rPr lang="en-IN" sz="2000" b="0" i="0" dirty="0">
                <a:solidFill>
                  <a:srgbClr val="000000"/>
                </a:solidFill>
                <a:effectLst/>
              </a:rPr>
              <a:t> intake </a:t>
            </a:r>
            <a:r>
              <a:rPr lang="en-IN" sz="2000" dirty="0">
                <a:solidFill>
                  <a:srgbClr val="000000"/>
                </a:solidFill>
              </a:rPr>
              <a:t>is known to improve</a:t>
            </a:r>
            <a:r>
              <a:rPr lang="en-IN" sz="2000" b="1" i="0" dirty="0">
                <a:solidFill>
                  <a:srgbClr val="000000"/>
                </a:solidFill>
                <a:effectLst/>
              </a:rPr>
              <a:t> fertility in women with PCOD and obesity</a:t>
            </a:r>
            <a:r>
              <a:rPr lang="en-IN" sz="2000" b="0" i="0" dirty="0">
                <a:solidFill>
                  <a:srgbClr val="000000"/>
                </a:solidFill>
                <a:effectLst/>
              </a:rPr>
              <a:t>.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Obesity causes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menstrual dysfunction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anovulation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which lowers the chances of fertility. </a:t>
            </a:r>
            <a:r>
              <a:rPr lang="en-IN" sz="2000" b="0" i="0" dirty="0">
                <a:solidFill>
                  <a:srgbClr val="000000"/>
                </a:solidFill>
                <a:effectLst/>
              </a:rPr>
              <a:t>Studies have shown that women who consumed </a:t>
            </a:r>
            <a:r>
              <a:rPr lang="en-IN" sz="2000" b="1" i="0" dirty="0">
                <a:solidFill>
                  <a:srgbClr val="000000"/>
                </a:solidFill>
                <a:effectLst/>
              </a:rPr>
              <a:t>protein-rich diet leading to weight loss </a:t>
            </a:r>
            <a:r>
              <a:rPr lang="en-IN" sz="2000" b="0" i="0" dirty="0">
                <a:solidFill>
                  <a:srgbClr val="000000"/>
                </a:solidFill>
                <a:effectLst/>
              </a:rPr>
              <a:t>had </a:t>
            </a:r>
            <a:r>
              <a:rPr lang="en-IN" sz="2000" b="1" i="0" dirty="0">
                <a:solidFill>
                  <a:srgbClr val="000000"/>
                </a:solidFill>
                <a:effectLst/>
              </a:rPr>
              <a:t>60% shorter time to pregnancy </a:t>
            </a:r>
            <a:r>
              <a:rPr lang="en-IN" sz="2000" b="0" i="0" dirty="0">
                <a:solidFill>
                  <a:srgbClr val="000000"/>
                </a:solidFill>
                <a:effectLst/>
              </a:rPr>
              <a:t>and </a:t>
            </a:r>
            <a:r>
              <a:rPr lang="en-IN" sz="2000" b="1" i="0" dirty="0">
                <a:solidFill>
                  <a:srgbClr val="000000"/>
                </a:solidFill>
                <a:effectLst/>
              </a:rPr>
              <a:t>43% higher chance of clinical pregnancy</a:t>
            </a:r>
            <a:r>
              <a:rPr lang="en-IN" sz="2000" b="0" i="0" dirty="0">
                <a:solidFill>
                  <a:srgbClr val="000000"/>
                </a:solidFill>
                <a:effectLst/>
              </a:rPr>
              <a:t>. </a:t>
            </a:r>
            <a:r>
              <a:rPr lang="en-IN" sz="2000" dirty="0">
                <a:solidFill>
                  <a:srgbClr val="000000"/>
                </a:solidFill>
              </a:rPr>
              <a:t>Proteins improved </a:t>
            </a:r>
            <a:r>
              <a:rPr lang="en-IN" sz="2000" b="1" dirty="0">
                <a:solidFill>
                  <a:srgbClr val="000000"/>
                </a:solidFill>
              </a:rPr>
              <a:t>menstrual cyclicity </a:t>
            </a:r>
            <a:r>
              <a:rPr lang="en-IN" sz="2000" dirty="0">
                <a:solidFill>
                  <a:srgbClr val="000000"/>
                </a:solidFill>
              </a:rPr>
              <a:t>by </a:t>
            </a:r>
            <a:r>
              <a:rPr lang="en-IN" sz="2000" b="1" dirty="0">
                <a:solidFill>
                  <a:srgbClr val="000000"/>
                </a:solidFill>
              </a:rPr>
              <a:t>reducing circulating androgens levels </a:t>
            </a:r>
            <a:r>
              <a:rPr lang="en-IN" sz="2000" dirty="0">
                <a:solidFill>
                  <a:srgbClr val="000000"/>
                </a:solidFill>
              </a:rPr>
              <a:t>and </a:t>
            </a:r>
            <a:r>
              <a:rPr lang="en-IN" sz="2000" b="1" dirty="0">
                <a:solidFill>
                  <a:srgbClr val="000000"/>
                </a:solidFill>
              </a:rPr>
              <a:t>improving insulin sensitivity. </a:t>
            </a: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AA4F6AB0-D8B3-4C84-AAB5-1BB1AC758E07}"/>
              </a:ext>
            </a:extLst>
          </p:cNvPr>
          <p:cNvSpPr/>
          <p:nvPr/>
        </p:nvSpPr>
        <p:spPr>
          <a:xfrm>
            <a:off x="298533" y="547080"/>
            <a:ext cx="2777765" cy="322674"/>
          </a:xfrm>
          <a:prstGeom prst="roundRect">
            <a:avLst>
              <a:gd name="adj" fmla="val 9647"/>
            </a:avLst>
          </a:prstGeom>
          <a:solidFill>
            <a:schemeClr val="accent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PROBLEM STATEMENT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677368DF-CEB5-4628-BFF0-0229A4B57AE8}"/>
              </a:ext>
            </a:extLst>
          </p:cNvPr>
          <p:cNvSpPr/>
          <p:nvPr/>
        </p:nvSpPr>
        <p:spPr>
          <a:xfrm>
            <a:off x="298533" y="3331028"/>
            <a:ext cx="11538971" cy="2979891"/>
          </a:xfrm>
          <a:prstGeom prst="roundRect">
            <a:avLst>
              <a:gd name="adj" fmla="val 6237"/>
            </a:avLst>
          </a:prstGeom>
          <a:solidFill>
            <a:srgbClr val="EAF9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Recommend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Triple Protein Blend (PDCAAS 1) to women planning pregnancy for better menstrual cyclicity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. </a:t>
            </a:r>
          </a:p>
          <a:p>
            <a:endParaRPr lang="en-US" sz="2000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Triple Protein Blend 34g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(whey, soy &amp; casein) delivers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60% higher Essential Amino Acids*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 with a sustained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release through the day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. D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elivers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13 gm EAA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and contains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Arginine, Glutamine, Alanine &amp; Lysine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which have a role to improve the chances of fertility.  </a:t>
            </a:r>
          </a:p>
          <a:p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Contains Antioxidants - 100% RDA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of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Vit A, C and ~70% Vit E; Energy releasing nutrients - 100% RDA of B Complex Vitamins; Iron – 100% RDA. Also contains fiber. </a:t>
            </a:r>
          </a:p>
          <a:p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Does not contain Maltodextrin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(other protein powders contain MD which has high GI) and has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Zero Added Sugar. Has low GI – 37 (Clinically Proven).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9C2854BE-C308-4D6F-94AA-C4B4470D1941}"/>
              </a:ext>
            </a:extLst>
          </p:cNvPr>
          <p:cNvSpPr/>
          <p:nvPr/>
        </p:nvSpPr>
        <p:spPr>
          <a:xfrm>
            <a:off x="298533" y="2807912"/>
            <a:ext cx="2777765" cy="322674"/>
          </a:xfrm>
          <a:prstGeom prst="roundRect">
            <a:avLst>
              <a:gd name="adj" fmla="val 9647"/>
            </a:avLst>
          </a:prstGeom>
          <a:solidFill>
            <a:schemeClr val="accent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CLAIMED PROPOSITION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3511B97-3C48-4D56-BDFE-EDC6322A86C8}"/>
              </a:ext>
            </a:extLst>
          </p:cNvPr>
          <p:cNvSpPr/>
          <p:nvPr/>
        </p:nvSpPr>
        <p:spPr>
          <a:xfrm>
            <a:off x="10111409" y="6361043"/>
            <a:ext cx="2080591" cy="4572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81DCBCE-D504-4B5D-8EDD-A69A8AE05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kern="0" dirty="0">
                <a:latin typeface="Calibri" panose="020F0502020204030204" pitchFamily="34" charset="0"/>
                <a:cs typeface="Arial" panose="020B0604020202020204" pitchFamily="34" charset="0"/>
              </a:rPr>
              <a:t>PROPOSITION A - Protein in Infertility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D3493B-2767-46C3-B831-0910AAD1C9ED}"/>
              </a:ext>
            </a:extLst>
          </p:cNvPr>
          <p:cNvSpPr txBox="1"/>
          <p:nvPr/>
        </p:nvSpPr>
        <p:spPr>
          <a:xfrm>
            <a:off x="8040690" y="6409732"/>
            <a:ext cx="3575097" cy="33716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IN" sz="1200" dirty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rPr>
              <a:t>PDCAAS - 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  <a:cs typeface="Unilever Shilling" panose="020B0502020202020204" pitchFamily="34" charset="77"/>
              </a:rPr>
              <a:t>P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rotein 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</a:rPr>
              <a:t>D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igestibility–Corrected 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</a:rPr>
              <a:t>A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mino 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</a:rPr>
              <a:t>A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cid 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</a:rPr>
              <a:t>S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core</a:t>
            </a:r>
          </a:p>
          <a:p>
            <a:pPr algn="l"/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  <a:cs typeface="Unilever Shilling" panose="020B0502020202020204" pitchFamily="34" charset="77"/>
              </a:rPr>
              <a:t>*than other protein supplements</a:t>
            </a:r>
            <a:endParaRPr lang="en-IN" sz="1200" dirty="0">
              <a:solidFill>
                <a:schemeClr val="tx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9977689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1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7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14" name="Object 1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7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211667" cy="15875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1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7B7A4F90-6D17-4D87-BE6C-F386D3CF6C03}"/>
              </a:ext>
            </a:extLst>
          </p:cNvPr>
          <p:cNvSpPr/>
          <p:nvPr/>
        </p:nvSpPr>
        <p:spPr>
          <a:xfrm>
            <a:off x="298533" y="975855"/>
            <a:ext cx="11538971" cy="1629293"/>
          </a:xfrm>
          <a:prstGeom prst="roundRect">
            <a:avLst>
              <a:gd name="adj" fmla="val 4133"/>
            </a:avLst>
          </a:prstGeom>
          <a:solidFill>
            <a:srgbClr val="EAF9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Women with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PCOS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 have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better outcomes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if they are on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high protein diets vs low protein diets.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 Clinical studies have shown that PCOS women consuming diet rich in protein have shown results like (</a:t>
            </a:r>
            <a:r>
              <a:rPr lang="en-US" sz="2000" dirty="0" err="1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i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)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reduces testosterone levels (ii) improves glucose levels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(iii) improves insulin sensitivity (iv) reduction in body fat (v)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improves weight management as perceived hunger is lower.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An improved dietary treatment of PCOS women with high protein intake has a significant impact on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reproductive health.</a:t>
            </a:r>
            <a:endParaRPr lang="en-US" sz="2000" i="0" dirty="0">
              <a:solidFill>
                <a:schemeClr val="tx1"/>
              </a:solidFill>
              <a:effectLst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AA4F6AB0-D8B3-4C84-AAB5-1BB1AC758E07}"/>
              </a:ext>
            </a:extLst>
          </p:cNvPr>
          <p:cNvSpPr/>
          <p:nvPr/>
        </p:nvSpPr>
        <p:spPr>
          <a:xfrm>
            <a:off x="298533" y="547080"/>
            <a:ext cx="2777765" cy="322674"/>
          </a:xfrm>
          <a:prstGeom prst="roundRect">
            <a:avLst>
              <a:gd name="adj" fmla="val 9647"/>
            </a:avLst>
          </a:prstGeom>
          <a:solidFill>
            <a:schemeClr val="accent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PROBLEM STATEMENT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677368DF-CEB5-4628-BFF0-0229A4B57AE8}"/>
              </a:ext>
            </a:extLst>
          </p:cNvPr>
          <p:cNvSpPr/>
          <p:nvPr/>
        </p:nvSpPr>
        <p:spPr>
          <a:xfrm>
            <a:off x="298533" y="3133492"/>
            <a:ext cx="11538971" cy="3177427"/>
          </a:xfrm>
          <a:prstGeom prst="roundRect">
            <a:avLst>
              <a:gd name="adj" fmla="val 6237"/>
            </a:avLst>
          </a:prstGeom>
          <a:solidFill>
            <a:srgbClr val="EAF9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Recommend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Triple Protein Blend (PDCAAS 1) to women with PCOS.</a:t>
            </a:r>
            <a:endParaRPr lang="en-US" sz="2000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endParaRPr lang="en-US" sz="2000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Triple Protein Blend 34g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(whey, soy &amp; casein) delivers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60% higher Essential Amino Acids*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 with a sustained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release through the day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. D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elivers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13 gm EAA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and contains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Arginine, Glutamine, Alanine &amp; Lysine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.  </a:t>
            </a:r>
          </a:p>
          <a:p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Contains Antioxidants - 100% RDA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of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Vit A, C and ~70% Vit E; Energy releasing nutrients - 100% RDA of B Complex Vitamins; Iron – 100% RDA. Also contains fiber. </a:t>
            </a:r>
          </a:p>
          <a:p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Does not contain Maltodextrin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(other protein powders contain MD which has high GI) and has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Zero Added Sugar. Has low GI – 37 (Clinically Proven).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9C2854BE-C308-4D6F-94AA-C4B4470D1941}"/>
              </a:ext>
            </a:extLst>
          </p:cNvPr>
          <p:cNvSpPr/>
          <p:nvPr/>
        </p:nvSpPr>
        <p:spPr>
          <a:xfrm>
            <a:off x="298533" y="2715287"/>
            <a:ext cx="2777765" cy="322674"/>
          </a:xfrm>
          <a:prstGeom prst="roundRect">
            <a:avLst>
              <a:gd name="adj" fmla="val 9647"/>
            </a:avLst>
          </a:prstGeom>
          <a:solidFill>
            <a:schemeClr val="accent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CLAIMED PROPOSITION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3511B97-3C48-4D56-BDFE-EDC6322A86C8}"/>
              </a:ext>
            </a:extLst>
          </p:cNvPr>
          <p:cNvSpPr/>
          <p:nvPr/>
        </p:nvSpPr>
        <p:spPr>
          <a:xfrm>
            <a:off x="10111409" y="6361043"/>
            <a:ext cx="2080591" cy="4572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81DCBCE-D504-4B5D-8EDD-A69A8AE05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kern="0" dirty="0">
                <a:latin typeface="Calibri" panose="020F0502020204030204" pitchFamily="34" charset="0"/>
                <a:cs typeface="Arial" panose="020B0604020202020204" pitchFamily="34" charset="0"/>
              </a:rPr>
              <a:t>PROPOSITION A - PCOD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7B8D97-4716-4112-8A01-B38CAC2374DC}"/>
              </a:ext>
            </a:extLst>
          </p:cNvPr>
          <p:cNvSpPr txBox="1"/>
          <p:nvPr/>
        </p:nvSpPr>
        <p:spPr>
          <a:xfrm>
            <a:off x="8040690" y="6421058"/>
            <a:ext cx="3575097" cy="33716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IN" sz="1200" dirty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rPr>
              <a:t>PDCAAS - 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  <a:cs typeface="Unilever Shilling" panose="020B0502020202020204" pitchFamily="34" charset="77"/>
              </a:rPr>
              <a:t>P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rotein 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</a:rPr>
              <a:t>D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igestibility–Corrected 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</a:rPr>
              <a:t>A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mino 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</a:rPr>
              <a:t>A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cid 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</a:rPr>
              <a:t>S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core</a:t>
            </a:r>
          </a:p>
          <a:p>
            <a:pPr algn="l"/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  <a:cs typeface="Unilever Shilling" panose="020B0502020202020204" pitchFamily="34" charset="77"/>
              </a:rPr>
              <a:t>*than other protein supplements</a:t>
            </a:r>
            <a:endParaRPr lang="en-IN" sz="1200" dirty="0">
              <a:solidFill>
                <a:schemeClr val="tx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2463514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1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7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14" name="Object 1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7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211667" cy="15875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1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7B7A4F90-6D17-4D87-BE6C-F386D3CF6C03}"/>
              </a:ext>
            </a:extLst>
          </p:cNvPr>
          <p:cNvSpPr/>
          <p:nvPr/>
        </p:nvSpPr>
        <p:spPr>
          <a:xfrm>
            <a:off x="298533" y="975855"/>
            <a:ext cx="11538971" cy="1923504"/>
          </a:xfrm>
          <a:prstGeom prst="roundRect">
            <a:avLst>
              <a:gd name="adj" fmla="val 4133"/>
            </a:avLst>
          </a:prstGeom>
          <a:solidFill>
            <a:srgbClr val="EAF9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r>
              <a:rPr lang="en-US" sz="2000" dirty="0">
                <a:solidFill>
                  <a:srgbClr val="212121"/>
                </a:solidFill>
              </a:rPr>
              <a:t>Protein is extremely important as we age. Po</a:t>
            </a:r>
            <a:r>
              <a:rPr lang="en-US" sz="2000" b="1" i="0" dirty="0">
                <a:solidFill>
                  <a:srgbClr val="212121"/>
                </a:solidFill>
                <a:effectLst/>
              </a:rPr>
              <a:t>sitive association </a:t>
            </a:r>
            <a:r>
              <a:rPr lang="en-US" sz="2000" i="0" dirty="0">
                <a:solidFill>
                  <a:srgbClr val="212121"/>
                </a:solidFill>
                <a:effectLst/>
              </a:rPr>
              <a:t>exists between </a:t>
            </a:r>
            <a:r>
              <a:rPr lang="en-US" sz="2000" b="1" i="0" dirty="0">
                <a:solidFill>
                  <a:srgbClr val="212121"/>
                </a:solidFill>
                <a:effectLst/>
              </a:rPr>
              <a:t>protein intake </a:t>
            </a:r>
            <a:r>
              <a:rPr lang="en-US" sz="2000" i="0" dirty="0">
                <a:solidFill>
                  <a:srgbClr val="212121"/>
                </a:solidFill>
                <a:effectLst/>
              </a:rPr>
              <a:t>and </a:t>
            </a:r>
            <a:r>
              <a:rPr lang="en-US" sz="2000" b="1" i="0" dirty="0">
                <a:solidFill>
                  <a:srgbClr val="212121"/>
                </a:solidFill>
                <a:effectLst/>
              </a:rPr>
              <a:t>lean muscle mass, strength</a:t>
            </a:r>
            <a:r>
              <a:rPr lang="en-US" sz="2000" i="0" dirty="0">
                <a:solidFill>
                  <a:srgbClr val="212121"/>
                </a:solidFill>
                <a:effectLst/>
              </a:rPr>
              <a:t> and </a:t>
            </a:r>
            <a:r>
              <a:rPr lang="en-US" sz="2000" b="1" i="0" dirty="0">
                <a:solidFill>
                  <a:srgbClr val="212121"/>
                </a:solidFill>
                <a:effectLst/>
              </a:rPr>
              <a:t>vitality</a:t>
            </a:r>
            <a:r>
              <a:rPr lang="en-US" sz="2000" i="0" dirty="0">
                <a:solidFill>
                  <a:srgbClr val="212121"/>
                </a:solidFill>
                <a:effectLst/>
              </a:rPr>
              <a:t> in </a:t>
            </a:r>
            <a:r>
              <a:rPr lang="en-US" sz="2000" b="1" i="0" dirty="0">
                <a:solidFill>
                  <a:srgbClr val="212121"/>
                </a:solidFill>
                <a:effectLst/>
              </a:rPr>
              <a:t>post-menopausal women</a:t>
            </a:r>
            <a:r>
              <a:rPr lang="en-US" sz="2000" i="0" dirty="0">
                <a:solidFill>
                  <a:srgbClr val="212121"/>
                </a:solidFill>
                <a:effectLst/>
              </a:rPr>
              <a:t>. </a:t>
            </a:r>
            <a:r>
              <a:rPr lang="en-US" sz="2000" dirty="0">
                <a:solidFill>
                  <a:srgbClr val="212121"/>
                </a:solidFill>
              </a:rPr>
              <a:t>S</a:t>
            </a:r>
            <a:r>
              <a:rPr lang="en-US" sz="2000" i="0" dirty="0">
                <a:solidFill>
                  <a:srgbClr val="212121"/>
                </a:solidFill>
                <a:effectLst/>
              </a:rPr>
              <a:t>tudies have reported that </a:t>
            </a:r>
            <a:r>
              <a:rPr lang="en-US" sz="2000" b="1" i="0" dirty="0">
                <a:solidFill>
                  <a:srgbClr val="212121"/>
                </a:solidFill>
                <a:effectLst/>
              </a:rPr>
              <a:t>upper and lower extremity function was better </a:t>
            </a:r>
            <a:r>
              <a:rPr lang="en-US" sz="2000" i="0" dirty="0">
                <a:solidFill>
                  <a:srgbClr val="212121"/>
                </a:solidFill>
                <a:effectLst/>
              </a:rPr>
              <a:t>in women who consumed a high protein intake vs low protein intake. A study found a </a:t>
            </a:r>
            <a:r>
              <a:rPr lang="en-US" sz="2000" b="1" i="0" dirty="0">
                <a:solidFill>
                  <a:srgbClr val="212121"/>
                </a:solidFill>
                <a:effectLst/>
              </a:rPr>
              <a:t>32% lower risk of frailty</a:t>
            </a:r>
            <a:r>
              <a:rPr lang="en-US" sz="2000" i="0" dirty="0">
                <a:solidFill>
                  <a:srgbClr val="212121"/>
                </a:solidFill>
                <a:effectLst/>
              </a:rPr>
              <a:t> (low physical function, exhaustion, low physical activity and weight loss) in older adults with a </a:t>
            </a:r>
            <a:r>
              <a:rPr lang="en-US" sz="2000" b="1" i="0" dirty="0">
                <a:solidFill>
                  <a:srgbClr val="212121"/>
                </a:solidFill>
                <a:effectLst/>
              </a:rPr>
              <a:t>20% increase in protein</a:t>
            </a:r>
            <a:r>
              <a:rPr lang="en-US" sz="2000" i="0" dirty="0">
                <a:solidFill>
                  <a:srgbClr val="212121"/>
                </a:solidFill>
                <a:effectLst/>
              </a:rPr>
              <a:t>. </a:t>
            </a:r>
            <a:r>
              <a:rPr lang="en-US" sz="2000" b="1" i="0" dirty="0">
                <a:solidFill>
                  <a:srgbClr val="212121"/>
                </a:solidFill>
                <a:effectLst/>
              </a:rPr>
              <a:t>High dietary protein and/or supplementation </a:t>
            </a:r>
            <a:r>
              <a:rPr lang="en-US" sz="2000" i="0" dirty="0">
                <a:solidFill>
                  <a:srgbClr val="212121"/>
                </a:solidFill>
                <a:effectLst/>
              </a:rPr>
              <a:t>offer effective ways of </a:t>
            </a:r>
            <a:r>
              <a:rPr lang="en-US" sz="2000" b="1" i="0" dirty="0">
                <a:solidFill>
                  <a:srgbClr val="212121"/>
                </a:solidFill>
                <a:effectLst/>
              </a:rPr>
              <a:t>preventing, delaying </a:t>
            </a:r>
            <a:r>
              <a:rPr lang="en-US" sz="2000" i="0" dirty="0">
                <a:solidFill>
                  <a:srgbClr val="212121"/>
                </a:solidFill>
                <a:effectLst/>
              </a:rPr>
              <a:t>or </a:t>
            </a:r>
            <a:r>
              <a:rPr lang="en-US" sz="2000" b="1" i="0" dirty="0">
                <a:solidFill>
                  <a:srgbClr val="212121"/>
                </a:solidFill>
                <a:effectLst/>
              </a:rPr>
              <a:t>slowing the progression of sarcopenia </a:t>
            </a:r>
            <a:r>
              <a:rPr lang="en-US" sz="2000" i="0" dirty="0">
                <a:solidFill>
                  <a:srgbClr val="212121"/>
                </a:solidFill>
                <a:effectLst/>
              </a:rPr>
              <a:t>in post menopausal women.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AA4F6AB0-D8B3-4C84-AAB5-1BB1AC758E07}"/>
              </a:ext>
            </a:extLst>
          </p:cNvPr>
          <p:cNvSpPr/>
          <p:nvPr/>
        </p:nvSpPr>
        <p:spPr>
          <a:xfrm>
            <a:off x="298533" y="547080"/>
            <a:ext cx="2777765" cy="322674"/>
          </a:xfrm>
          <a:prstGeom prst="roundRect">
            <a:avLst>
              <a:gd name="adj" fmla="val 9647"/>
            </a:avLst>
          </a:prstGeom>
          <a:solidFill>
            <a:schemeClr val="accent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PROBLEM STATEMENT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677368DF-CEB5-4628-BFF0-0229A4B57AE8}"/>
              </a:ext>
            </a:extLst>
          </p:cNvPr>
          <p:cNvSpPr/>
          <p:nvPr/>
        </p:nvSpPr>
        <p:spPr>
          <a:xfrm>
            <a:off x="298533" y="3612995"/>
            <a:ext cx="11538971" cy="2697924"/>
          </a:xfrm>
          <a:prstGeom prst="roundRect">
            <a:avLst>
              <a:gd name="adj" fmla="val 6237"/>
            </a:avLst>
          </a:prstGeom>
          <a:solidFill>
            <a:srgbClr val="EAF9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Recommend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Triple Protein Blend (PDCAAS 1) to women with menopause for strength.</a:t>
            </a:r>
            <a:endParaRPr lang="en-US" sz="2000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endParaRPr lang="en-US" sz="2000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Triple Protein Blend 34g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(whey, soy &amp; casein) delivers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60% higher Essential Amino Acids*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 with a sustained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release through the day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. D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elivers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13 gm EAA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and contains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Arginine, Glutamine, Alanine &amp; Lysine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.  </a:t>
            </a:r>
          </a:p>
          <a:p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Contains Antioxidants - 100% RDA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of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Vit A, C and ~70% Vit E; Energy releasing nutrients - 100% RDA of B Complex Vitamins; Iron – 100% RDA. Also contains fiber. </a:t>
            </a:r>
          </a:p>
          <a:p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Does not contain Maltodextrin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(other protein powders contain MD which has high GI) and has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Zero Added Sugar. Has low GI – 37 (Clinically Proven).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9C2854BE-C308-4D6F-94AA-C4B4470D1941}"/>
              </a:ext>
            </a:extLst>
          </p:cNvPr>
          <p:cNvSpPr/>
          <p:nvPr/>
        </p:nvSpPr>
        <p:spPr>
          <a:xfrm>
            <a:off x="298533" y="3183635"/>
            <a:ext cx="2777765" cy="322674"/>
          </a:xfrm>
          <a:prstGeom prst="roundRect">
            <a:avLst>
              <a:gd name="adj" fmla="val 9647"/>
            </a:avLst>
          </a:prstGeom>
          <a:solidFill>
            <a:schemeClr val="accent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CLAIMED PROPOSITION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3511B97-3C48-4D56-BDFE-EDC6322A86C8}"/>
              </a:ext>
            </a:extLst>
          </p:cNvPr>
          <p:cNvSpPr/>
          <p:nvPr/>
        </p:nvSpPr>
        <p:spPr>
          <a:xfrm>
            <a:off x="10111409" y="6361043"/>
            <a:ext cx="2080591" cy="4572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81DCBCE-D504-4B5D-8EDD-A69A8AE05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kern="0" dirty="0">
                <a:latin typeface="Calibri" panose="020F0502020204030204" pitchFamily="34" charset="0"/>
                <a:cs typeface="Arial" panose="020B0604020202020204" pitchFamily="34" charset="0"/>
              </a:rPr>
              <a:t>PROPOSITION C - Menopause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63077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1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7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14" name="Object 1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7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211667" cy="15875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1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7B7A4F90-6D17-4D87-BE6C-F386D3CF6C03}"/>
              </a:ext>
            </a:extLst>
          </p:cNvPr>
          <p:cNvSpPr/>
          <p:nvPr/>
        </p:nvSpPr>
        <p:spPr>
          <a:xfrm>
            <a:off x="298533" y="975855"/>
            <a:ext cx="11538971" cy="1305959"/>
          </a:xfrm>
          <a:prstGeom prst="roundRect">
            <a:avLst>
              <a:gd name="adj" fmla="val 4133"/>
            </a:avLst>
          </a:prstGeom>
          <a:solidFill>
            <a:srgbClr val="EAF9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r>
              <a:rPr lang="en-IN" sz="2000" b="1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Indian women consume lesser protein than males. Protein</a:t>
            </a:r>
            <a:r>
              <a:rPr lang="en-IN" sz="2000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 is the only nutrient that can </a:t>
            </a:r>
            <a:r>
              <a:rPr lang="en-IN" sz="2000" b="1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BUILD, REPAIR, MAINTAIN </a:t>
            </a:r>
            <a:r>
              <a:rPr lang="en-IN" sz="2000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and plays an essential role in all body tissues. Protein </a:t>
            </a:r>
            <a:r>
              <a:rPr lang="en-IN" sz="2000" b="1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strengthens</a:t>
            </a:r>
            <a:r>
              <a:rPr lang="en-IN" sz="2000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 (a) </a:t>
            </a:r>
            <a:r>
              <a:rPr lang="en-IN" sz="2000" b="1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Muscles</a:t>
            </a:r>
            <a:r>
              <a:rPr lang="en-IN" sz="2000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 (b) </a:t>
            </a:r>
            <a:r>
              <a:rPr lang="en-IN" sz="2000" b="1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Hair, skin, and nails </a:t>
            </a:r>
            <a:r>
              <a:rPr lang="en-IN" sz="2000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(c) </a:t>
            </a:r>
            <a:r>
              <a:rPr lang="en-IN" sz="2000" b="1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Bones</a:t>
            </a:r>
            <a:r>
              <a:rPr lang="en-IN" sz="2000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 (d) </a:t>
            </a:r>
            <a:r>
              <a:rPr lang="en-IN" sz="2000" b="1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Hormone balance </a:t>
            </a:r>
            <a:r>
              <a:rPr lang="en-IN" sz="2000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(e) </a:t>
            </a:r>
            <a:r>
              <a:rPr lang="en-IN" sz="2000" b="1" dirty="0" err="1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Hemoglobin</a:t>
            </a:r>
            <a:r>
              <a:rPr lang="en-IN" sz="2000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 (f) </a:t>
            </a:r>
            <a:r>
              <a:rPr lang="en-IN" sz="2000" b="1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Immunity</a:t>
            </a:r>
            <a:r>
              <a:rPr lang="en-IN" sz="2000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. While multivitamins are good, they are missing in protein and protein helps in the various body pathways for critical functions.</a:t>
            </a:r>
            <a:endParaRPr lang="en-US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AA4F6AB0-D8B3-4C84-AAB5-1BB1AC758E07}"/>
              </a:ext>
            </a:extLst>
          </p:cNvPr>
          <p:cNvSpPr/>
          <p:nvPr/>
        </p:nvSpPr>
        <p:spPr>
          <a:xfrm>
            <a:off x="298533" y="547080"/>
            <a:ext cx="2777765" cy="322674"/>
          </a:xfrm>
          <a:prstGeom prst="roundRect">
            <a:avLst>
              <a:gd name="adj" fmla="val 9647"/>
            </a:avLst>
          </a:prstGeom>
          <a:solidFill>
            <a:schemeClr val="accent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PROBLEM STATEMENT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677368DF-CEB5-4628-BFF0-0229A4B57AE8}"/>
              </a:ext>
            </a:extLst>
          </p:cNvPr>
          <p:cNvSpPr/>
          <p:nvPr/>
        </p:nvSpPr>
        <p:spPr>
          <a:xfrm>
            <a:off x="298533" y="2852740"/>
            <a:ext cx="11538971" cy="3458180"/>
          </a:xfrm>
          <a:prstGeom prst="roundRect">
            <a:avLst>
              <a:gd name="adj" fmla="val 6237"/>
            </a:avLst>
          </a:prstGeom>
          <a:solidFill>
            <a:srgbClr val="EAF9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Recommend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Triple Protein Blend (PDCAAS 1)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to provide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30% of the daily protein need along with micronutrients for women’s overall health.</a:t>
            </a:r>
            <a:endParaRPr lang="en-US" sz="2000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Triple Blend ensures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continuous energy through the day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(fast acting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whey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, intermediate release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soy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 &amp; slow-release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casein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). It contains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34 gm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protein with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66%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whey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. Has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high amino acid delivery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 with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13 gm EAA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delivering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all 9 EAA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. </a:t>
            </a:r>
          </a:p>
          <a:p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Muscles &amp; strength –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30% RDA protein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; Skin, Hair &amp; Nails health -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100% RDA Vit A, C, Biotin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; Bone health -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100% RDA Vit C, K, 50% RDA Vit D, Phosphorus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,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30% RDA Calcium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;  Hormonal Health –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100% RDA Vit C, B12, Iron, 50% RDA Vit D, 25% RDA Magnesium; </a:t>
            </a:r>
            <a:r>
              <a:rPr lang="en-IN" sz="2000" b="1" dirty="0" err="1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Hemoglobin</a:t>
            </a:r>
            <a:r>
              <a:rPr lang="en-IN" sz="2000" b="1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 -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30% RDA protein, 100% RDA Iron, Folate;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Immunity -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100% RDA Vit B12, 80% RDA Vit C and 50% RDA Vit D, Iron &amp; Folic acid. </a:t>
            </a:r>
          </a:p>
          <a:p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Protein supplement does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not contain Maltodextrin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(other protein powders have MD as a lead ingredient which has High GI)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, Zero Added Sugar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and is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Low GI 37(Clinically proven).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9C2854BE-C308-4D6F-94AA-C4B4470D1941}"/>
              </a:ext>
            </a:extLst>
          </p:cNvPr>
          <p:cNvSpPr/>
          <p:nvPr/>
        </p:nvSpPr>
        <p:spPr>
          <a:xfrm>
            <a:off x="298533" y="2425357"/>
            <a:ext cx="2777765" cy="322674"/>
          </a:xfrm>
          <a:prstGeom prst="roundRect">
            <a:avLst>
              <a:gd name="adj" fmla="val 9647"/>
            </a:avLst>
          </a:prstGeom>
          <a:solidFill>
            <a:schemeClr val="accent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CLAIMED PROPOSITION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3511B97-3C48-4D56-BDFE-EDC6322A86C8}"/>
              </a:ext>
            </a:extLst>
          </p:cNvPr>
          <p:cNvSpPr/>
          <p:nvPr/>
        </p:nvSpPr>
        <p:spPr>
          <a:xfrm>
            <a:off x="10111409" y="6361043"/>
            <a:ext cx="2080591" cy="4572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81DCBCE-D504-4B5D-8EDD-A69A8AE05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kern="0" dirty="0">
                <a:latin typeface="Calibri" panose="020F0502020204030204" pitchFamily="34" charset="0"/>
                <a:cs typeface="Arial" panose="020B0604020202020204" pitchFamily="34" charset="0"/>
              </a:rPr>
              <a:t>PROPOSITION D – Protein Functions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40E477-807F-4051-989C-A305362F81F7}"/>
              </a:ext>
            </a:extLst>
          </p:cNvPr>
          <p:cNvSpPr txBox="1"/>
          <p:nvPr/>
        </p:nvSpPr>
        <p:spPr>
          <a:xfrm>
            <a:off x="7730019" y="6421058"/>
            <a:ext cx="3575097" cy="33716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IN" sz="1200" dirty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rPr>
              <a:t>PDCAAS - 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  <a:cs typeface="Unilever Shilling" panose="020B0502020202020204" pitchFamily="34" charset="77"/>
              </a:rPr>
              <a:t>P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rotein 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</a:rPr>
              <a:t>D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igestibility–Corrected 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</a:rPr>
              <a:t>A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mino 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</a:rPr>
              <a:t>A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cid 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</a:rPr>
              <a:t>S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core</a:t>
            </a:r>
          </a:p>
          <a:p>
            <a:pPr algn="l"/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  <a:cs typeface="Unilever Shilling" panose="020B0502020202020204" pitchFamily="34" charset="77"/>
              </a:rPr>
              <a:t>EAA – Essential Amino Acids</a:t>
            </a:r>
            <a:endParaRPr lang="en-IN" sz="1200" dirty="0">
              <a:solidFill>
                <a:schemeClr val="tx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7834651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1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7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14" name="Object 1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7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211667" cy="15875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1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7B7A4F90-6D17-4D87-BE6C-F386D3CF6C03}"/>
              </a:ext>
            </a:extLst>
          </p:cNvPr>
          <p:cNvSpPr/>
          <p:nvPr/>
        </p:nvSpPr>
        <p:spPr>
          <a:xfrm>
            <a:off x="298533" y="975855"/>
            <a:ext cx="11538971" cy="1643903"/>
          </a:xfrm>
          <a:prstGeom prst="roundRect">
            <a:avLst>
              <a:gd name="adj" fmla="val 4133"/>
            </a:avLst>
          </a:prstGeom>
          <a:solidFill>
            <a:srgbClr val="EAF9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Women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 express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Protein Deficiency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in many ways – like they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find it difficult to climb stairs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or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lift weight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.  Other signs include anemia, edema, low BMI, skin appearance, etc.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Inadequate protein intake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can lead to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(a) poor muscle health (b) poor bone health (c) reduced globin formation (d) poor skin health (e) low energy. Vegetarians and vegans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are at a higher risk of protein deficit which can also raise the risk of diseases such as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osteoporosis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 in Indian women.</a:t>
            </a:r>
            <a:endParaRPr lang="en-IN" sz="20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AA4F6AB0-D8B3-4C84-AAB5-1BB1AC758E07}"/>
              </a:ext>
            </a:extLst>
          </p:cNvPr>
          <p:cNvSpPr/>
          <p:nvPr/>
        </p:nvSpPr>
        <p:spPr>
          <a:xfrm>
            <a:off x="298533" y="547080"/>
            <a:ext cx="2777765" cy="322674"/>
          </a:xfrm>
          <a:prstGeom prst="roundRect">
            <a:avLst>
              <a:gd name="adj" fmla="val 9647"/>
            </a:avLst>
          </a:prstGeom>
          <a:solidFill>
            <a:schemeClr val="accent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PROBLEM STATEMENT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677368DF-CEB5-4628-BFF0-0229A4B57AE8}"/>
              </a:ext>
            </a:extLst>
          </p:cNvPr>
          <p:cNvSpPr/>
          <p:nvPr/>
        </p:nvSpPr>
        <p:spPr>
          <a:xfrm>
            <a:off x="298533" y="3245004"/>
            <a:ext cx="11538971" cy="3065915"/>
          </a:xfrm>
          <a:prstGeom prst="roundRect">
            <a:avLst>
              <a:gd name="adj" fmla="val 6237"/>
            </a:avLst>
          </a:prstGeom>
          <a:solidFill>
            <a:srgbClr val="EAF9E7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For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 women, Add Protein to their routine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with the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High Quality Triple Blend Protein that combines 3  good quality proteins - Whey, Soy &amp; Casein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for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 continuous energy through the day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(fast acting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whey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, intermediate release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soy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 &amp; slow-release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casein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). </a:t>
            </a:r>
          </a:p>
          <a:p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Triple Blend protein supplement with 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34 g Protein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</a:rPr>
              <a:t>delivering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13 gm EAA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with all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 9 EAA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. </a:t>
            </a:r>
          </a:p>
          <a:p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Muscles &amp; strength –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30% RDA protein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; Bone health -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100% RDA Vit C, K, 50% RDA Vit D, Phosphorus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,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30% RDA Calcium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; </a:t>
            </a:r>
            <a:r>
              <a:rPr lang="en-IN" sz="2000" b="1" dirty="0" err="1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Hemoglobin</a:t>
            </a:r>
            <a:r>
              <a:rPr lang="en-IN" sz="2000" b="1" dirty="0">
                <a:solidFill>
                  <a:srgbClr val="2B3A42">
                    <a:lumMod val="50000"/>
                  </a:srgbClr>
                </a:solidFill>
                <a:latin typeface="Calibri" panose="020F0502020204030204" pitchFamily="34" charset="0"/>
              </a:rPr>
              <a:t> -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30% RDA protein, 100% RDA Iron, Folate;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Skin, Hair &amp; Nails health -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100% RDA Vit A, C, Biotin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; Energy releasing nutrients - 100% RDA of B Complex Vitamins; Iron – 100% RDA. </a:t>
            </a:r>
          </a:p>
          <a:p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Protein supplement does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not contain Maltodextrin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(other protein powders have MD as a lead ingredient which has High GI)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, Zero Added Sugar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and is </a:t>
            </a:r>
            <a:r>
              <a:rPr lang="en-US" sz="2000" b="1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</a:rPr>
              <a:t>Low GI 37(Clinically proven).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9C2854BE-C308-4D6F-94AA-C4B4470D1941}"/>
              </a:ext>
            </a:extLst>
          </p:cNvPr>
          <p:cNvSpPr/>
          <p:nvPr/>
        </p:nvSpPr>
        <p:spPr>
          <a:xfrm>
            <a:off x="298533" y="2771044"/>
            <a:ext cx="2777765" cy="322674"/>
          </a:xfrm>
          <a:prstGeom prst="roundRect">
            <a:avLst>
              <a:gd name="adj" fmla="val 9647"/>
            </a:avLst>
          </a:prstGeom>
          <a:solidFill>
            <a:schemeClr val="accent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144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CLAIMED PROPOSITION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3511B97-3C48-4D56-BDFE-EDC6322A86C8}"/>
              </a:ext>
            </a:extLst>
          </p:cNvPr>
          <p:cNvSpPr/>
          <p:nvPr/>
        </p:nvSpPr>
        <p:spPr>
          <a:xfrm>
            <a:off x="10111409" y="6361043"/>
            <a:ext cx="2080591" cy="4572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81DCBCE-D504-4B5D-8EDD-A69A8AE05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kern="0" dirty="0">
                <a:latin typeface="Calibri" panose="020F0502020204030204" pitchFamily="34" charset="0"/>
                <a:cs typeface="Arial" panose="020B0604020202020204" pitchFamily="34" charset="0"/>
              </a:rPr>
              <a:t>PROPOSITION E - Women express protein deficiency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235FAA-4E7A-4872-BDDA-5A5B60E91402}"/>
              </a:ext>
            </a:extLst>
          </p:cNvPr>
          <p:cNvSpPr txBox="1"/>
          <p:nvPr/>
        </p:nvSpPr>
        <p:spPr>
          <a:xfrm>
            <a:off x="7655414" y="2572647"/>
            <a:ext cx="39731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400" dirty="0"/>
              <a:t>Low protein - Red lentil – 0.5, Yellow dal – 0.7, Red kidney beans – 0.58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1482B4-B5D7-4C5F-A2C6-AD009F6BE14A}"/>
              </a:ext>
            </a:extLst>
          </p:cNvPr>
          <p:cNvSpPr txBox="1"/>
          <p:nvPr/>
        </p:nvSpPr>
        <p:spPr>
          <a:xfrm>
            <a:off x="7788442" y="6361043"/>
            <a:ext cx="3575097" cy="33716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IN" sz="1200" dirty="0">
                <a:solidFill>
                  <a:schemeClr val="tx1"/>
                </a:solidFill>
                <a:latin typeface="Unilever Shilling" panose="020B0502020202020204" pitchFamily="34" charset="77"/>
                <a:cs typeface="Unilever Shilling" panose="020B0502020202020204" pitchFamily="34" charset="77"/>
              </a:rPr>
              <a:t>PDCAAS - 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  <a:cs typeface="Unilever Shilling" panose="020B0502020202020204" pitchFamily="34" charset="77"/>
              </a:rPr>
              <a:t>P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rotein 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</a:rPr>
              <a:t>D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igestibility–Corrected 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</a:rPr>
              <a:t>A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mino 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</a:rPr>
              <a:t>A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cid </a:t>
            </a:r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</a:rPr>
              <a:t>S</a:t>
            </a:r>
            <a:r>
              <a:rPr lang="en-IN" sz="120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core</a:t>
            </a:r>
          </a:p>
          <a:p>
            <a:pPr algn="l"/>
            <a:r>
              <a:rPr lang="en-IN" sz="1200" dirty="0">
                <a:solidFill>
                  <a:srgbClr val="202124"/>
                </a:solidFill>
                <a:latin typeface="arial" panose="020B0604020202020204" pitchFamily="34" charset="0"/>
                <a:cs typeface="Unilever Shilling" panose="020B0502020202020204" pitchFamily="34" charset="77"/>
              </a:rPr>
              <a:t>EAA – Essential Amino Acids</a:t>
            </a:r>
            <a:endParaRPr lang="en-IN" sz="1200" dirty="0">
              <a:solidFill>
                <a:schemeClr val="tx1"/>
              </a:solidFill>
              <a:latin typeface="Unilever Shilling" panose="020B0502020202020204" pitchFamily="34" charset="77"/>
              <a:cs typeface="Unilever Shilling" panose="020B0502020202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4858803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qgAH.zef0mvKFZApFKQh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qgAH.zef0mvKFZApFKQh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_B8gTSqCUObiHzXFWf.r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qgAH.zef0mvKFZApFKQh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qgAH.zef0mvKFZApFKQh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qgAH.zef0mvKFZApFKQh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Unilver02">
      <a:dk1>
        <a:srgbClr val="000000"/>
      </a:dk1>
      <a:lt1>
        <a:srgbClr val="FFFFFF"/>
      </a:lt1>
      <a:dk2>
        <a:srgbClr val="1F36C7"/>
      </a:dk2>
      <a:lt2>
        <a:srgbClr val="E7E6E6"/>
      </a:lt2>
      <a:accent1>
        <a:srgbClr val="005EEF"/>
      </a:accent1>
      <a:accent2>
        <a:srgbClr val="FFE200"/>
      </a:accent2>
      <a:accent3>
        <a:srgbClr val="FF79C6"/>
      </a:accent3>
      <a:accent4>
        <a:srgbClr val="00D6C3"/>
      </a:accent4>
      <a:accent5>
        <a:srgbClr val="9C44C0"/>
      </a:accent5>
      <a:accent6>
        <a:srgbClr val="FF544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>
            <a:solidFill>
              <a:schemeClr val="tx1"/>
            </a:solidFill>
            <a:latin typeface="Unilever Shilling" panose="020B0502020202020204" pitchFamily="34" charset="77"/>
            <a:cs typeface="Unilever Shilling" panose="020B0502020202020204" pitchFamily="34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Unilever PPT template widescreen Oct" id="{C2E94B05-CF99-3243-AE34-07528B5BD29F}" vid="{9019F0FA-BEC9-E442-AF2F-0638FFE0C6F0}"/>
    </a:ext>
  </a:extLst>
</a:theme>
</file>

<file path=ppt/theme/theme2.xml><?xml version="1.0" encoding="utf-8"?>
<a:theme xmlns:a="http://schemas.openxmlformats.org/drawingml/2006/main" name="Office Theme">
  <a:themeElements>
    <a:clrScheme name="IQVIA">
      <a:dk1>
        <a:srgbClr val="2B3A42"/>
      </a:dk1>
      <a:lt1>
        <a:sysClr val="window" lastClr="FFFFFF"/>
      </a:lt1>
      <a:dk2>
        <a:srgbClr val="005587"/>
      </a:dk2>
      <a:lt2>
        <a:srgbClr val="00A3E0"/>
      </a:lt2>
      <a:accent1>
        <a:srgbClr val="FE8A12"/>
      </a:accent1>
      <a:accent2>
        <a:srgbClr val="43B02A"/>
      </a:accent2>
      <a:accent3>
        <a:srgbClr val="027223"/>
      </a:accent3>
      <a:accent4>
        <a:srgbClr val="00C7B1"/>
      </a:accent4>
      <a:accent5>
        <a:srgbClr val="FFD100"/>
      </a:accent5>
      <a:accent6>
        <a:srgbClr val="3F5765"/>
      </a:accent6>
      <a:hlink>
        <a:srgbClr val="2B3A42"/>
      </a:hlink>
      <a:folHlink>
        <a:srgbClr val="00558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IQVIA">
      <a:dk1>
        <a:srgbClr val="2B3A42"/>
      </a:dk1>
      <a:lt1>
        <a:sysClr val="window" lastClr="FFFFFF"/>
      </a:lt1>
      <a:dk2>
        <a:srgbClr val="005587"/>
      </a:dk2>
      <a:lt2>
        <a:srgbClr val="00A3E0"/>
      </a:lt2>
      <a:accent1>
        <a:srgbClr val="FE8A12"/>
      </a:accent1>
      <a:accent2>
        <a:srgbClr val="43B02A"/>
      </a:accent2>
      <a:accent3>
        <a:srgbClr val="027223"/>
      </a:accent3>
      <a:accent4>
        <a:srgbClr val="00C7B1"/>
      </a:accent4>
      <a:accent5>
        <a:srgbClr val="FFD100"/>
      </a:accent5>
      <a:accent6>
        <a:srgbClr val="3F5765"/>
      </a:accent6>
      <a:hlink>
        <a:srgbClr val="2B3A42"/>
      </a:hlink>
      <a:folHlink>
        <a:srgbClr val="00558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9</TotalTime>
  <Words>1736</Words>
  <Application>Microsoft Office PowerPoint</Application>
  <PresentationFormat>Widescreen</PresentationFormat>
  <Paragraphs>70</Paragraphs>
  <Slides>5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Aharoni</vt:lpstr>
      <vt:lpstr>Arial</vt:lpstr>
      <vt:lpstr>Arial</vt:lpstr>
      <vt:lpstr>Calibri</vt:lpstr>
      <vt:lpstr>maaxregular</vt:lpstr>
      <vt:lpstr>Times New Roman</vt:lpstr>
      <vt:lpstr>Unilever Shilling</vt:lpstr>
      <vt:lpstr>Unilever Shilling Medium</vt:lpstr>
      <vt:lpstr>Wingdings</vt:lpstr>
      <vt:lpstr>Office Theme</vt:lpstr>
      <vt:lpstr>think-cell Slide</vt:lpstr>
      <vt:lpstr>PROPOSITION A - Protein in Infertility</vt:lpstr>
      <vt:lpstr>PROPOSITION A - PCOD</vt:lpstr>
      <vt:lpstr>PROPOSITION C - Menopause</vt:lpstr>
      <vt:lpstr>PROPOSITION D – Protein Functions</vt:lpstr>
      <vt:lpstr>PROPOSITION E - Women express protein deficiency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PROPOSITION A- Protein in Infertility</dc:title>
  <dc:creator>Vartak, Shubhankar</dc:creator>
  <cp:lastModifiedBy>Mulay, Anusharth</cp:lastModifiedBy>
  <cp:revision>3</cp:revision>
  <cp:lastPrinted>2019-08-20T20:33:24Z</cp:lastPrinted>
  <dcterms:created xsi:type="dcterms:W3CDTF">2022-02-09T11:00:29Z</dcterms:created>
  <dcterms:modified xsi:type="dcterms:W3CDTF">2022-10-26T06:33:42Z</dcterms:modified>
</cp:coreProperties>
</file>